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0" r:id="rId5"/>
    <p:sldId id="261" r:id="rId6"/>
    <p:sldId id="263" r:id="rId7"/>
    <p:sldId id="264" r:id="rId8"/>
    <p:sldId id="265" r:id="rId9"/>
    <p:sldId id="282" r:id="rId10"/>
    <p:sldId id="269" r:id="rId11"/>
    <p:sldId id="271" r:id="rId12"/>
    <p:sldId id="279" r:id="rId13"/>
    <p:sldId id="283" r:id="rId14"/>
    <p:sldId id="284" r:id="rId15"/>
    <p:sldId id="281" r:id="rId1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33" autoAdjust="0"/>
    <p:restoredTop sz="90689" autoAdjust="0"/>
  </p:normalViewPr>
  <p:slideViewPr>
    <p:cSldViewPr>
      <p:cViewPr>
        <p:scale>
          <a:sx n="67" d="100"/>
          <a:sy n="67" d="100"/>
        </p:scale>
        <p:origin x="-2179" y="-3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1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F45A-73FD-4850-B356-845F98E25734}" type="datetimeFigureOut">
              <a:rPr lang="de-DE" smtClean="0"/>
              <a:t>23.12.2020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BFA1F1-42DC-4FF3-8207-85E2C6226D78}" type="slidenum">
              <a:rPr lang="de-DE" smtClean="0"/>
              <a:t>‹Nr.›</a:t>
            </a:fld>
            <a:endParaRPr lang="de-DE"/>
          </a:p>
        </p:txBody>
      </p:sp>
    </p:spTree>
    <p:extLst>
      <p:ext uri="{BB962C8B-B14F-4D97-AF65-F5344CB8AC3E}">
        <p14:creationId xmlns:p14="http://schemas.microsoft.com/office/powerpoint/2010/main" val="12495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smtClean="0">
                <a:solidFill>
                  <a:schemeClr val="tx1"/>
                </a:solidFill>
                <a:effectLst/>
                <a:latin typeface="+mn-lt"/>
                <a:ea typeface="+mn-ea"/>
                <a:cs typeface="+mn-cs"/>
              </a:rPr>
              <a:t>CPI Präsentation </a:t>
            </a:r>
            <a:r>
              <a:rPr lang="de-DE" sz="1200" b="1" kern="1200" smtClean="0">
                <a:solidFill>
                  <a:schemeClr val="tx1"/>
                </a:solidFill>
                <a:effectLst/>
                <a:latin typeface="+mn-lt"/>
                <a:ea typeface="+mn-ea"/>
                <a:cs typeface="+mn-cs"/>
              </a:rPr>
              <a:t>2021</a:t>
            </a:r>
            <a:r>
              <a:rPr lang="de-DE" sz="1200" kern="1200" dirty="0" smtClean="0">
                <a:solidFill>
                  <a:schemeClr val="tx1"/>
                </a:solidFill>
                <a:effectLst/>
                <a:latin typeface="+mn-lt"/>
                <a:ea typeface="+mn-ea"/>
                <a:cs typeface="+mn-cs"/>
              </a:rPr>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Deckblatt</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FCBFA1F1-42DC-4FF3-8207-85E2C6226D78}" type="slidenum">
              <a:rPr lang="de-DE" smtClean="0"/>
              <a:t>1</a:t>
            </a:fld>
            <a:endParaRPr lang="de-DE"/>
          </a:p>
        </p:txBody>
      </p:sp>
    </p:spTree>
    <p:extLst>
      <p:ext uri="{BB962C8B-B14F-4D97-AF65-F5344CB8AC3E}">
        <p14:creationId xmlns:p14="http://schemas.microsoft.com/office/powerpoint/2010/main" val="424306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Es gibt einen weiteren Standort das „Drop In Center“. Dieses Center liegt in einem Slumgebiet und ist eine beliebte Anlaufstelle für Kinder und Jugendliche, in dem allerlei Aktivitäten und Hilfsmaßnahmen stattfinden. </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10</a:t>
            </a:fld>
            <a:endParaRPr lang="de-DE"/>
          </a:p>
        </p:txBody>
      </p:sp>
    </p:spTree>
    <p:extLst>
      <p:ext uri="{BB962C8B-B14F-4D97-AF65-F5344CB8AC3E}">
        <p14:creationId xmlns:p14="http://schemas.microsoft.com/office/powerpoint/2010/main" val="277544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Aus dieser sehr missionarisch geprägten Arbeit ist eine lebendige Jugendkirche entstanden, die sich sonntags zu einem Gottesdienst trifft. Unter der Woche gibt es verschiedene gemeinschaftliche Angebote und Gebetstreffen.</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11</a:t>
            </a:fld>
            <a:endParaRPr lang="de-DE"/>
          </a:p>
        </p:txBody>
      </p:sp>
    </p:spTree>
    <p:extLst>
      <p:ext uri="{BB962C8B-B14F-4D97-AF65-F5344CB8AC3E}">
        <p14:creationId xmlns:p14="http://schemas.microsoft.com/office/powerpoint/2010/main" val="115376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Kinder aus sozial bedürftigen Familien werden durch Schulpatenschaften unterstützt, ein weiterer Schwerpunkt der Arbeit von CPI. Diese Patenschaften ermöglichen Kindern aus den Armenvierteln den Besuch einer Schule, der für die Familien sonst unerschwinglich teuer wäre. Damit bekommen die Kinder eine Chance, später einen Beruf zu erlernen und sich und ihrer ganzen Familie eine Existenzgrundlage zu schaffen.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Es werden derzeit circa 250 Kinder durch eine Schulpatenschaft unterstützt.</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12</a:t>
            </a:fld>
            <a:endParaRPr lang="de-DE"/>
          </a:p>
        </p:txBody>
      </p:sp>
    </p:spTree>
    <p:extLst>
      <p:ext uri="{BB962C8B-B14F-4D97-AF65-F5344CB8AC3E}">
        <p14:creationId xmlns:p14="http://schemas.microsoft.com/office/powerpoint/2010/main" val="351187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Während</a:t>
            </a:r>
            <a:r>
              <a:rPr lang="de-DE" baseline="0" dirty="0" smtClean="0"/>
              <a:t> des stickten </a:t>
            </a:r>
            <a:r>
              <a:rPr lang="de-DE" baseline="0" dirty="0" err="1" smtClean="0"/>
              <a:t>Lockdowns</a:t>
            </a:r>
            <a:r>
              <a:rPr lang="de-DE" baseline="0" dirty="0" smtClean="0"/>
              <a:t> in Manila haben wir sehr schnell mit einer Lebensmittelverteilung an besonders bedürftige Kinder, Familien und älteren Menschen begonnen. Es wurden über 50.000 Einzelpersonen mit Lebensmittel, Hygieneartikel und sonstigen Hilfsmaßnahmen versorgt.</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13</a:t>
            </a:fld>
            <a:endParaRPr lang="de-DE"/>
          </a:p>
        </p:txBody>
      </p:sp>
    </p:spTree>
    <p:extLst>
      <p:ext uri="{BB962C8B-B14F-4D97-AF65-F5344CB8AC3E}">
        <p14:creationId xmlns:p14="http://schemas.microsoft.com/office/powerpoint/2010/main" val="351187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Während</a:t>
            </a:r>
            <a:r>
              <a:rPr lang="de-DE" baseline="0" dirty="0" smtClean="0"/>
              <a:t> des stickten </a:t>
            </a:r>
            <a:r>
              <a:rPr lang="de-DE" baseline="0" dirty="0" err="1" smtClean="0"/>
              <a:t>Lockdowns</a:t>
            </a:r>
            <a:r>
              <a:rPr lang="de-DE" baseline="0" dirty="0" smtClean="0"/>
              <a:t> in Manila haben wir sehr schnell mit einer Lebensmittelverteilung an besonders bedürftige Kinder, Familien und älteren Menschen begonnen. Es wurden über 50.000 Einzelpersonen mit Lebensmittel, Hygieneartikel und sonstigen Hilfsmaßnahmen versorgt.</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14</a:t>
            </a:fld>
            <a:endParaRPr lang="de-DE"/>
          </a:p>
        </p:txBody>
      </p:sp>
    </p:spTree>
    <p:extLst>
      <p:ext uri="{BB962C8B-B14F-4D97-AF65-F5344CB8AC3E}">
        <p14:creationId xmlns:p14="http://schemas.microsoft.com/office/powerpoint/2010/main" val="351187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Der Verein „Christliche Philippinen Initiative“ – kurz CPI besteht seit 1993 und wurde aus einer privaten Hilfs-Initiative für Straßenkinder in Manila heraus gegründet. CPI ist Mitglied der Arbeitsgemeinschaft  für Weltmission der evangelischen Kirche in Württemberg.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In Deutschland arbeitet CPI komplett ehrenamtlich, dadurch kommen mehr als 95% der Spenden der Arbeit auf den Philippinen zugute.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FCBFA1F1-42DC-4FF3-8207-85E2C6226D78}" type="slidenum">
              <a:rPr lang="de-DE" smtClean="0"/>
              <a:t>2</a:t>
            </a:fld>
            <a:endParaRPr lang="de-DE"/>
          </a:p>
        </p:txBody>
      </p:sp>
    </p:spTree>
    <p:extLst>
      <p:ext uri="{BB962C8B-B14F-4D97-AF65-F5344CB8AC3E}">
        <p14:creationId xmlns:p14="http://schemas.microsoft.com/office/powerpoint/2010/main" val="347555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Arbeit konzentriert sich auf die Hauptstadt Manila. In Manila leben schätzungsweise 18 Mio. Einwohner. Diese „</a:t>
            </a:r>
            <a:r>
              <a:rPr lang="de-DE" sz="1200" kern="1200" dirty="0" err="1" smtClean="0">
                <a:solidFill>
                  <a:schemeClr val="tx1"/>
                </a:solidFill>
                <a:effectLst/>
                <a:latin typeface="+mn-lt"/>
                <a:ea typeface="+mn-ea"/>
                <a:cs typeface="+mn-cs"/>
              </a:rPr>
              <a:t>Mega</a:t>
            </a:r>
            <a:r>
              <a:rPr lang="de-DE" sz="1200" kern="1200" dirty="0" smtClean="0">
                <a:solidFill>
                  <a:schemeClr val="tx1"/>
                </a:solidFill>
                <a:effectLst/>
                <a:latin typeface="+mn-lt"/>
                <a:ea typeface="+mn-ea"/>
                <a:cs typeface="+mn-cs"/>
              </a:rPr>
              <a:t> City“ wächst stetig durch die Zuwanderung von Menschen aus ländlichen Gebieten und aus Gebieten, die von Naturkatastrophen heimgesucht wurden.</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Auf den Philippinen gibt es seit einigen Jahren einen wirtschaftlichen Aufschwung, aber gleichzeitig auch immer mehr Menschen die in Armut und Elend in den Slums von Manila leben.</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3</a:t>
            </a:fld>
            <a:endParaRPr lang="de-DE"/>
          </a:p>
        </p:txBody>
      </p:sp>
    </p:spTree>
    <p:extLst>
      <p:ext uri="{BB962C8B-B14F-4D97-AF65-F5344CB8AC3E}">
        <p14:creationId xmlns:p14="http://schemas.microsoft.com/office/powerpoint/2010/main" val="229467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Slums sind Wohngebiete mit menschenunwürdigen Lebensbedingungen. Für uns kaum vorstellbar, dass Menschen in diesen Zuständen überleben können. Häufig entstehen Slums an den Rändern von Flussläufen oder werden wie Pfahlbauten in einen Fluss hineingebaut.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FCBFA1F1-42DC-4FF3-8207-85E2C6226D78}" type="slidenum">
              <a:rPr lang="de-DE" smtClean="0"/>
              <a:t>4</a:t>
            </a:fld>
            <a:endParaRPr lang="de-DE"/>
          </a:p>
        </p:txBody>
      </p:sp>
    </p:spTree>
    <p:extLst>
      <p:ext uri="{BB962C8B-B14F-4D97-AF65-F5344CB8AC3E}">
        <p14:creationId xmlns:p14="http://schemas.microsoft.com/office/powerpoint/2010/main" val="351673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Slumhütten werden aus allen verfügbaren Materialien zusammengebaut, oft sind das Bretter, Wellblech und Müll. In diesen Hütten wohnen nicht selten Familien mit 6 bis 8 Kindern, in einem Raum mit wenigen Quadratmetern. In diesem Raum wird geschlafen, gekocht, gegessen und gelebt. Sanitäre Einrichtungen gibt es kaum. Wasser wird aus nahegelegenen Wasserstellen von Hand gepumpt.</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5</a:t>
            </a:fld>
            <a:endParaRPr lang="de-DE"/>
          </a:p>
        </p:txBody>
      </p:sp>
    </p:spTree>
    <p:extLst>
      <p:ext uri="{BB962C8B-B14F-4D97-AF65-F5344CB8AC3E}">
        <p14:creationId xmlns:p14="http://schemas.microsoft.com/office/powerpoint/2010/main" val="39991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In diesen Slums leben sehr viele Kinder. Einige von ihnen werden zu Straßenkindern, da ihre Familien durch Armut, Scheidung, Arbeitslosigkeit, Alkohol und häufig Gewalt zerrüttet sind. Die Kinder versuchen sich irgendwie durchzuschlagen. Sie durchstöbern den Müll auf Müllhalden nach verwertbaren Materialien, um so etwas Geld zum Überleben zu verdienen. </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6</a:t>
            </a:fld>
            <a:endParaRPr lang="de-DE"/>
          </a:p>
        </p:txBody>
      </p:sp>
    </p:spTree>
    <p:extLst>
      <p:ext uri="{BB962C8B-B14F-4D97-AF65-F5344CB8AC3E}">
        <p14:creationId xmlns:p14="http://schemas.microsoft.com/office/powerpoint/2010/main" val="207340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CPI hilft diesen Straßenkindern! Im Stadtteil </a:t>
            </a:r>
            <a:r>
              <a:rPr lang="de-DE" sz="1200" kern="1200" dirty="0" err="1" smtClean="0">
                <a:solidFill>
                  <a:schemeClr val="tx1"/>
                </a:solidFill>
                <a:effectLst/>
                <a:latin typeface="+mn-lt"/>
                <a:ea typeface="+mn-ea"/>
                <a:cs typeface="+mn-cs"/>
              </a:rPr>
              <a:t>Pasay</a:t>
            </a:r>
            <a:r>
              <a:rPr lang="de-DE" sz="1200" kern="1200" dirty="0" smtClean="0">
                <a:solidFill>
                  <a:schemeClr val="tx1"/>
                </a:solidFill>
                <a:effectLst/>
                <a:latin typeface="+mn-lt"/>
                <a:ea typeface="+mn-ea"/>
                <a:cs typeface="+mn-cs"/>
              </a:rPr>
              <a:t> betreibt CPI ein Straßenkinderheim, in dem bis zu 25 Jungs im Alter von 7-14 Jahren eine neue Heimat finden. Hier bekommen die Kinder ein Dach über dem Kopf, ein sicheres Zuhause, regelmäßige Mahlzeiten, ein eigenes Bett und frische Kleidung.</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7</a:t>
            </a:fld>
            <a:endParaRPr lang="de-DE"/>
          </a:p>
        </p:txBody>
      </p:sp>
    </p:spTree>
    <p:extLst>
      <p:ext uri="{BB962C8B-B14F-4D97-AF65-F5344CB8AC3E}">
        <p14:creationId xmlns:p14="http://schemas.microsoft.com/office/powerpoint/2010/main" val="46469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Aber nicht nur die Grundversorgung ist wichtig. Die Mitarbeiter im Heim sind so etwas wie „Ersatzeltern“, die sich liebevoll um die Kinder kümmern, Sie vermitteln den Kindern, dass sie etwas wert sind und nehmen sie so an wie sie sind.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Eine Psychologin kümmert sich um die seelischen Wunden der Kinder.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Um wieder eine Stabilität im Leben der Kinder aufzubauen, gibt es einen geregelten Tagesablauf der eine Andacht am Morgen und einen Tagesabschluss am Abend mit einschließt.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Die Kindern werden in der ihnen entsprechenden Schulklasse eingegliedert. Denn nur durch Bildung bekommt man eine reale Chance in Zukunft dem Elend zu entfliehen.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Spiel, Spaß und Sport dürfen natürlich auch nicht fehlen. Schließlich sollen die Kinder auch Kinder sein.</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8</a:t>
            </a:fld>
            <a:endParaRPr lang="de-DE"/>
          </a:p>
        </p:txBody>
      </p:sp>
    </p:spTree>
    <p:extLst>
      <p:ext uri="{BB962C8B-B14F-4D97-AF65-F5344CB8AC3E}">
        <p14:creationId xmlns:p14="http://schemas.microsoft.com/office/powerpoint/2010/main" val="124782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Aber nicht nur die Grundversorgung ist wichtig. Die Mitarbeiter im Heim sind so etwas wie „Ersatzeltern“, die sich liebevoll um die Kinder kümmern, Sie vermitteln den Kindern, dass sie etwas wert sind und nehmen sie so an wie sie sind.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Eine Psychologin kümmert sich um die seelischen Wunden der Kinder.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Um wieder eine Stabilität im Leben der Kinder aufzubauen, gibt es einen geregelten Tagesablauf der eine Andacht am Morgen und einen Tagesabschluss am Abend mit einschließt.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Die Kindern werden in der ihnen entsprechenden Schulklasse eingegliedert. Denn nur durch Bildung bekommt man eine reale Chance in Zukunft dem Elend zu entfliehen.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Spiel, Spaß und Sport dürfen natürlich auch nicht fehlen. Schließlich sollen die Kinder auch Kinder sein.</a:t>
            </a:r>
            <a:endParaRPr lang="de-DE" dirty="0"/>
          </a:p>
        </p:txBody>
      </p:sp>
      <p:sp>
        <p:nvSpPr>
          <p:cNvPr id="4" name="Foliennummernplatzhalter 3"/>
          <p:cNvSpPr>
            <a:spLocks noGrp="1"/>
          </p:cNvSpPr>
          <p:nvPr>
            <p:ph type="sldNum" sz="quarter" idx="10"/>
          </p:nvPr>
        </p:nvSpPr>
        <p:spPr/>
        <p:txBody>
          <a:bodyPr/>
          <a:lstStyle/>
          <a:p>
            <a:fld id="{FCBFA1F1-42DC-4FF3-8207-85E2C6226D78}" type="slidenum">
              <a:rPr lang="de-DE" smtClean="0"/>
              <a:t>9</a:t>
            </a:fld>
            <a:endParaRPr lang="de-DE"/>
          </a:p>
        </p:txBody>
      </p:sp>
    </p:spTree>
    <p:extLst>
      <p:ext uri="{BB962C8B-B14F-4D97-AF65-F5344CB8AC3E}">
        <p14:creationId xmlns:p14="http://schemas.microsoft.com/office/powerpoint/2010/main" val="124782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8779622-4994-4900-AEA2-308E8E74C198}" type="datetimeFigureOut">
              <a:rPr lang="de-DE" smtClean="0"/>
              <a:t>23.12.2020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156966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8779622-4994-4900-AEA2-308E8E74C198}" type="datetimeFigureOut">
              <a:rPr lang="de-DE" smtClean="0"/>
              <a:t>23.12.2020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272904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8779622-4994-4900-AEA2-308E8E74C198}" type="datetimeFigureOut">
              <a:rPr lang="de-DE" smtClean="0"/>
              <a:t>23.12.2020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155604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8779622-4994-4900-AEA2-308E8E74C198}" type="datetimeFigureOut">
              <a:rPr lang="de-DE" smtClean="0"/>
              <a:t>23.12.2020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59689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8779622-4994-4900-AEA2-308E8E74C198}" type="datetimeFigureOut">
              <a:rPr lang="de-DE" smtClean="0"/>
              <a:t>23.12.2020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218517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8779622-4994-4900-AEA2-308E8E74C198}" type="datetimeFigureOut">
              <a:rPr lang="de-DE" smtClean="0"/>
              <a:t>23.12.2020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7635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8779622-4994-4900-AEA2-308E8E74C198}" type="datetimeFigureOut">
              <a:rPr lang="de-DE" smtClean="0"/>
              <a:t>23.12.2020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356124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8779622-4994-4900-AEA2-308E8E74C198}" type="datetimeFigureOut">
              <a:rPr lang="de-DE" smtClean="0"/>
              <a:t>23.12.2020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15200582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00791" y="116632"/>
            <a:ext cx="1299701"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4169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8779622-4994-4900-AEA2-308E8E74C198}" type="datetimeFigureOut">
              <a:rPr lang="de-DE" smtClean="0"/>
              <a:t>23.12.2020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29569234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8779622-4994-4900-AEA2-308E8E74C198}" type="datetimeFigureOut">
              <a:rPr lang="de-DE" smtClean="0"/>
              <a:t>23.12.2020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523CE6-6914-4348-8578-26ECAB2FDB3E}" type="slidenum">
              <a:rPr lang="de-DE" smtClean="0"/>
              <a:t>‹Nr.›</a:t>
            </a:fld>
            <a:endParaRPr lang="de-DE"/>
          </a:p>
        </p:txBody>
      </p:sp>
    </p:spTree>
    <p:extLst>
      <p:ext uri="{BB962C8B-B14F-4D97-AF65-F5344CB8AC3E}">
        <p14:creationId xmlns:p14="http://schemas.microsoft.com/office/powerpoint/2010/main" val="329395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79622-4994-4900-AEA2-308E8E74C198}" type="datetimeFigureOut">
              <a:rPr lang="de-DE" smtClean="0"/>
              <a:t>23.12.2020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23CE6-6914-4348-8578-26ECAB2FDB3E}" type="slidenum">
              <a:rPr lang="de-DE" smtClean="0"/>
              <a:t>‹Nr.›</a:t>
            </a:fld>
            <a:endParaRPr lang="de-DE"/>
          </a:p>
        </p:txBody>
      </p:sp>
    </p:spTree>
    <p:extLst>
      <p:ext uri="{BB962C8B-B14F-4D97-AF65-F5344CB8AC3E}">
        <p14:creationId xmlns:p14="http://schemas.microsoft.com/office/powerpoint/2010/main" val="275310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6.jpe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84483">
            <a:off x="5289418" y="929274"/>
            <a:ext cx="2920318" cy="1712571"/>
          </a:xfrm>
          <a:prstGeom prst="rect">
            <a:avLst/>
          </a:prstGeom>
        </p:spPr>
      </p:pic>
      <p:pic>
        <p:nvPicPr>
          <p:cNvPr id="105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0662">
            <a:off x="460691" y="1513565"/>
            <a:ext cx="5377435" cy="455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24" name="AutoShape 32"/>
          <p:cNvSpPr>
            <a:spLocks noChangeArrowheads="1"/>
          </p:cNvSpPr>
          <p:nvPr/>
        </p:nvSpPr>
        <p:spPr bwMode="auto">
          <a:xfrm>
            <a:off x="0" y="0"/>
            <a:ext cx="1065213" cy="6884758"/>
          </a:xfrm>
          <a:prstGeom prst="rtTriangle">
            <a:avLst/>
          </a:prstGeom>
          <a:solidFill>
            <a:srgbClr val="F5B67C"/>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AutoShape 33"/>
          <p:cNvSpPr>
            <a:spLocks noChangeArrowheads="1"/>
          </p:cNvSpPr>
          <p:nvPr/>
        </p:nvSpPr>
        <p:spPr bwMode="auto">
          <a:xfrm flipH="1">
            <a:off x="-36512" y="5092909"/>
            <a:ext cx="9180512" cy="1793875"/>
          </a:xfrm>
          <a:prstGeom prst="rtTriangle">
            <a:avLst/>
          </a:prstGeom>
          <a:solidFill>
            <a:srgbClr val="E96A2D"/>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endParaRPr lang="de-DE"/>
          </a:p>
        </p:txBody>
      </p:sp>
      <p:sp>
        <p:nvSpPr>
          <p:cNvPr id="26" name="AutoShape 34"/>
          <p:cNvSpPr>
            <a:spLocks noChangeArrowheads="1"/>
          </p:cNvSpPr>
          <p:nvPr/>
        </p:nvSpPr>
        <p:spPr bwMode="auto">
          <a:xfrm flipH="1" flipV="1">
            <a:off x="8089900" y="11430"/>
            <a:ext cx="1054100" cy="6906648"/>
          </a:xfrm>
          <a:prstGeom prst="rtTriangle">
            <a:avLst/>
          </a:prstGeom>
          <a:solidFill>
            <a:srgbClr val="FBC08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endParaRPr lang="de-DE"/>
          </a:p>
        </p:txBody>
      </p:sp>
      <p:sp>
        <p:nvSpPr>
          <p:cNvPr id="27" name="AutoShape 35"/>
          <p:cNvSpPr>
            <a:spLocks noChangeArrowheads="1"/>
          </p:cNvSpPr>
          <p:nvPr/>
        </p:nvSpPr>
        <p:spPr bwMode="auto">
          <a:xfrm flipV="1">
            <a:off x="-11932" y="0"/>
            <a:ext cx="9155932" cy="1919288"/>
          </a:xfrm>
          <a:prstGeom prst="rtTriangle">
            <a:avLst/>
          </a:prstGeom>
          <a:solidFill>
            <a:srgbClr val="E96A2D"/>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endParaRPr lang="de-DE"/>
          </a:p>
        </p:txBody>
      </p:sp>
      <p:pic>
        <p:nvPicPr>
          <p:cNvPr id="1061"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8996">
            <a:off x="5808976" y="3223549"/>
            <a:ext cx="2920711" cy="1944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29" name="Text Box 38"/>
          <p:cNvSpPr txBox="1">
            <a:spLocks noChangeArrowheads="1"/>
          </p:cNvSpPr>
          <p:nvPr/>
        </p:nvSpPr>
        <p:spPr bwMode="auto">
          <a:xfrm rot="4896208">
            <a:off x="6930074" y="1701991"/>
            <a:ext cx="3490912"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3200" b="1" i="0" u="none" strike="noStrike" cap="none" normalizeH="0" baseline="0" dirty="0" smtClean="0">
                <a:ln>
                  <a:noFill/>
                </a:ln>
                <a:solidFill>
                  <a:srgbClr val="3F3F3F"/>
                </a:solidFill>
                <a:effectLst/>
                <a:latin typeface="Andalus" pitchFamily="18" charset="-78"/>
                <a:cs typeface="Arial" pitchFamily="34" charset="0"/>
              </a:rPr>
              <a:t>1993 – </a:t>
            </a:r>
            <a:r>
              <a:rPr kumimoji="0" lang="de-DE" altLang="de-DE" sz="3200" b="1" i="0" u="none" strike="noStrike" cap="none" normalizeH="0" baseline="0" dirty="0" smtClean="0">
                <a:ln>
                  <a:noFill/>
                </a:ln>
                <a:solidFill>
                  <a:srgbClr val="3F3F3F"/>
                </a:solidFill>
                <a:effectLst/>
                <a:latin typeface="Andalus" pitchFamily="18" charset="-78"/>
                <a:cs typeface="Arial" pitchFamily="34" charset="0"/>
              </a:rPr>
              <a:t>2021</a:t>
            </a:r>
            <a:r>
              <a:rPr kumimoji="0" lang="de-DE" altLang="de-DE" sz="900" b="1" i="0" u="none" strike="noStrike" cap="none" normalizeH="0" baseline="0" dirty="0" smtClean="0">
                <a:ln>
                  <a:noFill/>
                </a:ln>
                <a:solidFill>
                  <a:srgbClr val="3F3F3F"/>
                </a:solidFill>
                <a:effectLst/>
                <a:latin typeface="Andalus" pitchFamily="18" charset="-78"/>
                <a:cs typeface="Arial" pitchFamily="34" charset="0"/>
              </a:rPr>
              <a:t> </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Text Box 40"/>
          <p:cNvSpPr txBox="1">
            <a:spLocks noChangeArrowheads="1"/>
          </p:cNvSpPr>
          <p:nvPr/>
        </p:nvSpPr>
        <p:spPr bwMode="auto">
          <a:xfrm rot="20928015">
            <a:off x="6730120" y="5848715"/>
            <a:ext cx="2779712" cy="992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5400" b="1" i="0" u="none" strike="noStrike" cap="none" normalizeH="0" baseline="0" dirty="0" smtClean="0">
                <a:ln>
                  <a:noFill/>
                </a:ln>
                <a:solidFill>
                  <a:srgbClr val="FFFFFF"/>
                </a:solidFill>
                <a:effectLst/>
                <a:latin typeface="Andalus" pitchFamily="18" charset="-78"/>
                <a:cs typeface="Arial" pitchFamily="34" charset="0"/>
              </a:rPr>
              <a:t>Kinder</a:t>
            </a:r>
            <a:endParaRPr kumimoji="0" lang="de-DE" altLang="de-DE"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 name="Text Box 41"/>
          <p:cNvSpPr txBox="1">
            <a:spLocks noChangeArrowheads="1"/>
          </p:cNvSpPr>
          <p:nvPr/>
        </p:nvSpPr>
        <p:spPr bwMode="auto">
          <a:xfrm rot="20933914">
            <a:off x="4327206" y="5789966"/>
            <a:ext cx="3700462" cy="852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4000" b="1" i="0" u="none" strike="noStrike" cap="none" normalizeH="0" baseline="0" dirty="0" smtClean="0">
                <a:ln>
                  <a:noFill/>
                </a:ln>
                <a:solidFill>
                  <a:srgbClr val="3F3F3F"/>
                </a:solidFill>
                <a:effectLst/>
                <a:latin typeface="Andalus" pitchFamily="18" charset="-78"/>
                <a:cs typeface="Arial" pitchFamily="34" charset="0"/>
              </a:rPr>
              <a:t>Hoffnung für </a:t>
            </a:r>
            <a:endParaRPr kumimoji="0" lang="de-DE" altLang="de-DE"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5" name="Text Box 42"/>
          <p:cNvSpPr txBox="1">
            <a:spLocks noChangeArrowheads="1"/>
          </p:cNvSpPr>
          <p:nvPr/>
        </p:nvSpPr>
        <p:spPr bwMode="auto">
          <a:xfrm rot="20947579">
            <a:off x="257153" y="27325"/>
            <a:ext cx="3370738" cy="196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1500" b="1" i="0" u="none" strike="noStrike" cap="none" normalizeH="0" baseline="0" dirty="0" smtClean="0">
                <a:ln>
                  <a:noFill/>
                </a:ln>
                <a:solidFill>
                  <a:srgbClr val="FFFFFF"/>
                </a:solidFill>
                <a:effectLst/>
                <a:latin typeface="Andalus" panose="02020603050405020304" pitchFamily="18" charset="-78"/>
                <a:cs typeface="Andalus" panose="02020603050405020304" pitchFamily="18" charset="-78"/>
              </a:rPr>
              <a:t>CPI</a:t>
            </a:r>
            <a:endParaRPr kumimoji="0" lang="de-DE" altLang="de-DE" sz="1400" b="0" i="0" u="none" strike="noStrike" cap="none" normalizeH="0" baseline="0" dirty="0" smtClean="0">
              <a:ln>
                <a:noFill/>
              </a:ln>
              <a:solidFill>
                <a:schemeClr val="tx1"/>
              </a:solidFill>
              <a:effectLst/>
              <a:latin typeface="Andalus" panose="02020603050405020304" pitchFamily="18" charset="-78"/>
              <a:cs typeface="Andalus" panose="02020603050405020304" pitchFamily="18" charset="-78"/>
            </a:endParaRPr>
          </a:p>
        </p:txBody>
      </p:sp>
      <p:sp>
        <p:nvSpPr>
          <p:cNvPr id="1027" name="Text Box 43"/>
          <p:cNvSpPr txBox="1">
            <a:spLocks noChangeArrowheads="1"/>
          </p:cNvSpPr>
          <p:nvPr/>
        </p:nvSpPr>
        <p:spPr bwMode="auto">
          <a:xfrm rot="20951626">
            <a:off x="2690371" y="334701"/>
            <a:ext cx="1511624" cy="1017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6000" b="1" i="0" u="none" strike="noStrike" cap="none" normalizeH="0" baseline="0" dirty="0" smtClean="0">
                <a:ln>
                  <a:noFill/>
                </a:ln>
                <a:solidFill>
                  <a:srgbClr val="3F3F3F"/>
                </a:solidFill>
                <a:effectLst/>
                <a:latin typeface="Andalus" pitchFamily="18" charset="-78"/>
                <a:cs typeface="Arial" pitchFamily="34" charset="0"/>
              </a:rPr>
              <a:t>e.V.</a:t>
            </a:r>
            <a:endParaRPr kumimoji="0" lang="de-DE" altLang="de-DE"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7725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08520" y="44624"/>
            <a:ext cx="7920880" cy="1008112"/>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721172" y="107003767"/>
              <a:ext cx="1664365" cy="32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Anlaufstelle im Slum – „Drop In Center“</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09494"/>
            <a:ext cx="4104456" cy="4725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pic>
        <p:nvPicPr>
          <p:cNvPr id="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9321" y="1209494"/>
            <a:ext cx="3240360" cy="260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3933056"/>
            <a:ext cx="3762375" cy="28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1223628" y="6237312"/>
            <a:ext cx="2016224" cy="400110"/>
          </a:xfrm>
          <a:prstGeom prst="rect">
            <a:avLst/>
          </a:prstGeom>
        </p:spPr>
        <p:txBody>
          <a:bodyPr wrap="square">
            <a:spAutoFit/>
          </a:bodyPr>
          <a:lstStyle/>
          <a:p>
            <a:r>
              <a:rPr lang="de-DE" sz="2000" b="1" dirty="0" smtClean="0">
                <a:solidFill>
                  <a:schemeClr val="tx1">
                    <a:lumMod val="65000"/>
                    <a:lumOff val="35000"/>
                  </a:schemeClr>
                </a:solidFill>
              </a:rPr>
              <a:t>„Center </a:t>
            </a:r>
            <a:r>
              <a:rPr lang="de-DE" sz="2000" b="1" dirty="0" err="1" smtClean="0">
                <a:solidFill>
                  <a:schemeClr val="tx1">
                    <a:lumMod val="65000"/>
                    <a:lumOff val="35000"/>
                  </a:schemeClr>
                </a:solidFill>
              </a:rPr>
              <a:t>of</a:t>
            </a:r>
            <a:r>
              <a:rPr lang="de-DE" sz="2000" b="1" dirty="0" smtClean="0">
                <a:solidFill>
                  <a:schemeClr val="tx1">
                    <a:lumMod val="65000"/>
                    <a:lumOff val="35000"/>
                  </a:schemeClr>
                </a:solidFill>
              </a:rPr>
              <a:t> </a:t>
            </a:r>
            <a:r>
              <a:rPr lang="de-DE" sz="2000" b="1" dirty="0" err="1" smtClean="0">
                <a:solidFill>
                  <a:schemeClr val="tx1">
                    <a:lumMod val="65000"/>
                    <a:lumOff val="35000"/>
                  </a:schemeClr>
                </a:solidFill>
              </a:rPr>
              <a:t>life</a:t>
            </a:r>
            <a:r>
              <a:rPr lang="de-DE" sz="2000" b="1" dirty="0" smtClean="0">
                <a:solidFill>
                  <a:schemeClr val="tx1">
                    <a:lumMod val="65000"/>
                    <a:lumOff val="35000"/>
                  </a:schemeClr>
                </a:solidFill>
              </a:rPr>
              <a:t>“</a:t>
            </a:r>
          </a:p>
        </p:txBody>
      </p:sp>
    </p:spTree>
    <p:extLst>
      <p:ext uri="{BB962C8B-B14F-4D97-AF65-F5344CB8AC3E}">
        <p14:creationId xmlns:p14="http://schemas.microsoft.com/office/powerpoint/2010/main" val="1150935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08520" y="44624"/>
            <a:ext cx="7776863" cy="936104"/>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672405" y="106996347"/>
              <a:ext cx="1869489"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„Drop In“ - eine junge Gemeinde entsteht</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 name="Rechteck 1"/>
          <p:cNvSpPr/>
          <p:nvPr/>
        </p:nvSpPr>
        <p:spPr>
          <a:xfrm>
            <a:off x="5580112" y="1772816"/>
            <a:ext cx="2110907" cy="1015663"/>
          </a:xfrm>
          <a:prstGeom prst="rect">
            <a:avLst/>
          </a:prstGeom>
        </p:spPr>
        <p:txBody>
          <a:bodyPr wrap="square">
            <a:spAutoFit/>
          </a:bodyPr>
          <a:lstStyle/>
          <a:p>
            <a:r>
              <a:rPr lang="de-DE" sz="2000" b="1" dirty="0" smtClean="0">
                <a:solidFill>
                  <a:schemeClr val="tx1">
                    <a:lumMod val="65000"/>
                    <a:lumOff val="35000"/>
                  </a:schemeClr>
                </a:solidFill>
              </a:rPr>
              <a:t>Die 4. Gemeinde die aus der Arbeit entstanden ist</a:t>
            </a:r>
            <a:endParaRPr lang="de-DE" sz="2000" b="1" dirty="0">
              <a:solidFill>
                <a:schemeClr val="tx1">
                  <a:lumMod val="65000"/>
                  <a:lumOff val="35000"/>
                </a:schemeClr>
              </a:solidFill>
            </a:endParaRPr>
          </a:p>
        </p:txBody>
      </p:sp>
      <p:pic>
        <p:nvPicPr>
          <p:cNvPr id="8194" name="Picture 2" descr="F:\Bilder\MISC\kurzPräsi\DSC038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010" y="3789040"/>
            <a:ext cx="5219144" cy="29363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Bilder\MISC\kurzPräsi\DSC038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30" y="1308674"/>
            <a:ext cx="4427545" cy="3200446"/>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251520" y="4945335"/>
            <a:ext cx="3087960" cy="1631216"/>
          </a:xfrm>
          <a:prstGeom prst="rect">
            <a:avLst/>
          </a:prstGeom>
        </p:spPr>
        <p:txBody>
          <a:bodyPr wrap="square">
            <a:spAutoFit/>
          </a:bodyPr>
          <a:lstStyle/>
          <a:p>
            <a:pPr marL="285750" indent="-285750">
              <a:buFont typeface="Arial" panose="020B0604020202020204" pitchFamily="34" charset="0"/>
              <a:buChar char="•"/>
            </a:pPr>
            <a:r>
              <a:rPr lang="de-DE" sz="2000" b="1" dirty="0">
                <a:solidFill>
                  <a:schemeClr val="tx1">
                    <a:lumMod val="65000"/>
                    <a:lumOff val="35000"/>
                  </a:schemeClr>
                </a:solidFill>
              </a:rPr>
              <a:t>l</a:t>
            </a:r>
            <a:r>
              <a:rPr lang="de-DE" sz="2000" b="1" dirty="0" smtClean="0">
                <a:solidFill>
                  <a:schemeClr val="tx1">
                    <a:lumMod val="65000"/>
                    <a:lumOff val="35000"/>
                  </a:schemeClr>
                </a:solidFill>
              </a:rPr>
              <a:t>ebendige Gottesdienste</a:t>
            </a:r>
          </a:p>
          <a:p>
            <a:pPr marL="285750" indent="-285750">
              <a:buFont typeface="Arial" panose="020B0604020202020204" pitchFamily="34" charset="0"/>
              <a:buChar char="•"/>
            </a:pPr>
            <a:r>
              <a:rPr lang="de-DE" sz="2000" b="1" dirty="0">
                <a:solidFill>
                  <a:schemeClr val="tx1">
                    <a:lumMod val="65000"/>
                    <a:lumOff val="35000"/>
                  </a:schemeClr>
                </a:solidFill>
              </a:rPr>
              <a:t>Lobpreis </a:t>
            </a:r>
            <a:r>
              <a:rPr lang="de-DE" sz="2000" b="1" dirty="0" smtClean="0">
                <a:solidFill>
                  <a:schemeClr val="tx1">
                    <a:lumMod val="65000"/>
                    <a:lumOff val="35000"/>
                  </a:schemeClr>
                </a:solidFill>
              </a:rPr>
              <a:t>&amp; Gebet</a:t>
            </a:r>
          </a:p>
          <a:p>
            <a:pPr marL="285750" indent="-285750">
              <a:buFont typeface="Arial" panose="020B0604020202020204" pitchFamily="34" charset="0"/>
              <a:buChar char="•"/>
            </a:pPr>
            <a:r>
              <a:rPr lang="de-DE" sz="2000" b="1" dirty="0" smtClean="0">
                <a:solidFill>
                  <a:schemeClr val="tx1">
                    <a:lumMod val="65000"/>
                    <a:lumOff val="35000"/>
                  </a:schemeClr>
                </a:solidFill>
              </a:rPr>
              <a:t>Die rettende Botschaft von Jesus</a:t>
            </a:r>
          </a:p>
          <a:p>
            <a:pPr marL="285750" indent="-285750">
              <a:buFont typeface="Arial" panose="020B0604020202020204" pitchFamily="34" charset="0"/>
              <a:buChar char="•"/>
            </a:pPr>
            <a:r>
              <a:rPr lang="de-DE" sz="2000" b="1" dirty="0" smtClean="0">
                <a:solidFill>
                  <a:schemeClr val="tx1">
                    <a:lumMod val="65000"/>
                    <a:lumOff val="35000"/>
                  </a:schemeClr>
                </a:solidFill>
              </a:rPr>
              <a:t>Tragfähige Gemeinschaft</a:t>
            </a:r>
            <a:endParaRPr lang="de-DE" sz="2000" b="1" dirty="0">
              <a:solidFill>
                <a:schemeClr val="tx1">
                  <a:lumMod val="65000"/>
                  <a:lumOff val="35000"/>
                </a:schemeClr>
              </a:solidFill>
            </a:endParaRPr>
          </a:p>
        </p:txBody>
      </p:sp>
    </p:spTree>
    <p:extLst>
      <p:ext uri="{BB962C8B-B14F-4D97-AF65-F5344CB8AC3E}">
        <p14:creationId xmlns:p14="http://schemas.microsoft.com/office/powerpoint/2010/main" val="2171264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5496" y="-27384"/>
            <a:ext cx="7056783" cy="936104"/>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790003" y="106992789"/>
              <a:ext cx="1526703"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Schulpatenschafts-Programm</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 name="Rechteck 1"/>
          <p:cNvSpPr/>
          <p:nvPr/>
        </p:nvSpPr>
        <p:spPr>
          <a:xfrm>
            <a:off x="5545158" y="4797152"/>
            <a:ext cx="3612881" cy="1938992"/>
          </a:xfrm>
          <a:prstGeom prst="rect">
            <a:avLst/>
          </a:prstGeom>
        </p:spPr>
        <p:txBody>
          <a:bodyPr wrap="square">
            <a:spAutoFit/>
          </a:bodyPr>
          <a:lstStyle/>
          <a:p>
            <a:pPr marL="285750" indent="-285750">
              <a:buFont typeface="Arial" panose="020B0604020202020204" pitchFamily="34" charset="0"/>
              <a:buChar char="•"/>
            </a:pPr>
            <a:r>
              <a:rPr lang="de-DE" sz="2000" dirty="0" smtClean="0">
                <a:solidFill>
                  <a:schemeClr val="tx1">
                    <a:lumMod val="65000"/>
                    <a:lumOff val="35000"/>
                  </a:schemeClr>
                </a:solidFill>
              </a:rPr>
              <a:t>ca. 300 Schulpatenschaften</a:t>
            </a:r>
          </a:p>
          <a:p>
            <a:pPr marL="285750" indent="-285750">
              <a:buFont typeface="Arial" panose="020B0604020202020204" pitchFamily="34" charset="0"/>
              <a:buChar char="•"/>
            </a:pPr>
            <a:r>
              <a:rPr lang="de-DE" sz="2000" dirty="0" smtClean="0">
                <a:solidFill>
                  <a:schemeClr val="tx1">
                    <a:lumMod val="65000"/>
                    <a:lumOff val="35000"/>
                  </a:schemeClr>
                </a:solidFill>
              </a:rPr>
              <a:t>Schulausbildung kostet viel Geld. Für arme Familien nicht bezahlbar.</a:t>
            </a:r>
          </a:p>
          <a:p>
            <a:pPr marL="285750" indent="-285750">
              <a:buFont typeface="Arial" panose="020B0604020202020204" pitchFamily="34" charset="0"/>
              <a:buChar char="•"/>
            </a:pPr>
            <a:r>
              <a:rPr lang="de-DE" sz="2000" dirty="0" smtClean="0">
                <a:solidFill>
                  <a:schemeClr val="tx1">
                    <a:lumMod val="65000"/>
                    <a:lumOff val="35000"/>
                  </a:schemeClr>
                </a:solidFill>
              </a:rPr>
              <a:t>Bildung ist der Weg aus der Armut</a:t>
            </a:r>
            <a:endParaRPr lang="de-DE" sz="2000" dirty="0">
              <a:solidFill>
                <a:schemeClr val="tx1">
                  <a:lumMod val="65000"/>
                  <a:lumOff val="35000"/>
                </a:schemeClr>
              </a:solidFill>
            </a:endParaRPr>
          </a:p>
        </p:txBody>
      </p:sp>
      <p:pic>
        <p:nvPicPr>
          <p:cNvPr id="7171" name="Picture 3" descr="F:\Bilder\MISC\kurzPräsi\DSCF77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048" y="1083965"/>
            <a:ext cx="3229099" cy="368634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Bilder\MISC\kurzPräsi\DSCF91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44" y="1827000"/>
            <a:ext cx="5292352" cy="477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34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5496" y="-27384"/>
            <a:ext cx="7056783" cy="936104"/>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457796" y="106992789"/>
              <a:ext cx="2137513"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Corona Notfallhilfe - Lebensmittelverteilung</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8" name="Inhaltsplatzhalter 6">
            <a:extLst>
              <a:ext uri="{FF2B5EF4-FFF2-40B4-BE49-F238E27FC236}">
                <a16:creationId xmlns:a16="http://schemas.microsoft.com/office/drawing/2014/main" xmlns="" id="{2367FAF1-1731-40CA-80BE-495CADB3C113}"/>
              </a:ext>
            </a:extLst>
          </p:cNvPr>
          <p:cNvPicPr>
            <a:picLocks noChangeAspect="1"/>
          </p:cNvPicPr>
          <p:nvPr/>
        </p:nvPicPr>
        <p:blipFill>
          <a:blip r:embed="rId4"/>
          <a:stretch>
            <a:fillRect/>
          </a:stretch>
        </p:blipFill>
        <p:spPr>
          <a:xfrm>
            <a:off x="6525325" y="1293873"/>
            <a:ext cx="2275063" cy="4032448"/>
          </a:xfrm>
          <a:prstGeom prst="rect">
            <a:avLst/>
          </a:prstGeom>
        </p:spPr>
      </p:pic>
      <p:pic>
        <p:nvPicPr>
          <p:cNvPr id="9" name="Inhaltsplatzhalter 7" descr="Ein Bild, das Person, stehend, Mann, haltend enthält.&#10;&#10;Automatisch generierte Beschreibung">
            <a:extLst>
              <a:ext uri="{FF2B5EF4-FFF2-40B4-BE49-F238E27FC236}">
                <a16:creationId xmlns:a16="http://schemas.microsoft.com/office/drawing/2014/main" xmlns="" id="{A0ED2EC0-76D8-41E0-BAFA-1AE35B2DC426}"/>
              </a:ext>
            </a:extLst>
          </p:cNvPr>
          <p:cNvPicPr>
            <a:picLocks noChangeAspect="1"/>
          </p:cNvPicPr>
          <p:nvPr/>
        </p:nvPicPr>
        <p:blipFill>
          <a:blip r:embed="rId5"/>
          <a:stretch>
            <a:fillRect/>
          </a:stretch>
        </p:blipFill>
        <p:spPr>
          <a:xfrm>
            <a:off x="3379281" y="1293872"/>
            <a:ext cx="3024336" cy="4032448"/>
          </a:xfrm>
          <a:prstGeom prst="rect">
            <a:avLst/>
          </a:prstGeom>
        </p:spPr>
      </p:pic>
      <p:pic>
        <p:nvPicPr>
          <p:cNvPr id="10" name="Inhaltsplatzhalter 7" descr="Ein Bild, das Auto, Essen, LKW, gefüllt enthält.&#10;&#10;Automatisch generierte Beschreibung">
            <a:extLst>
              <a:ext uri="{FF2B5EF4-FFF2-40B4-BE49-F238E27FC236}">
                <a16:creationId xmlns:a16="http://schemas.microsoft.com/office/drawing/2014/main" xmlns="" id="{8DFF11FE-1E33-44AE-94B0-E9BB5488353E}"/>
              </a:ext>
            </a:extLst>
          </p:cNvPr>
          <p:cNvPicPr>
            <a:picLocks noChangeAspect="1"/>
          </p:cNvPicPr>
          <p:nvPr/>
        </p:nvPicPr>
        <p:blipFill>
          <a:blip r:embed="rId6"/>
          <a:stretch>
            <a:fillRect/>
          </a:stretch>
        </p:blipFill>
        <p:spPr>
          <a:xfrm>
            <a:off x="223736" y="1293872"/>
            <a:ext cx="3033837" cy="4045907"/>
          </a:xfrm>
          <a:prstGeom prst="rect">
            <a:avLst/>
          </a:prstGeom>
        </p:spPr>
      </p:pic>
      <p:sp>
        <p:nvSpPr>
          <p:cNvPr id="11" name="Rechteck 10"/>
          <p:cNvSpPr/>
          <p:nvPr/>
        </p:nvSpPr>
        <p:spPr>
          <a:xfrm>
            <a:off x="223736" y="5517232"/>
            <a:ext cx="8618487" cy="1015663"/>
          </a:xfrm>
          <a:prstGeom prst="rect">
            <a:avLst/>
          </a:prstGeom>
        </p:spPr>
        <p:txBody>
          <a:bodyPr wrap="square">
            <a:spAutoFit/>
          </a:bodyPr>
          <a:lstStyle/>
          <a:p>
            <a:pPr marL="285750" indent="-285750">
              <a:buFont typeface="Arial" panose="020B0604020202020204" pitchFamily="34" charset="0"/>
              <a:buChar char="•"/>
            </a:pPr>
            <a:r>
              <a:rPr lang="de-DE" sz="2000" dirty="0" smtClean="0">
                <a:solidFill>
                  <a:schemeClr val="tx1">
                    <a:lumMod val="65000"/>
                    <a:lumOff val="35000"/>
                  </a:schemeClr>
                </a:solidFill>
              </a:rPr>
              <a:t>Verteilung von Lebensmittelpaketen an Bedürftige in den Slums</a:t>
            </a:r>
          </a:p>
          <a:p>
            <a:pPr marL="285750" indent="-285750">
              <a:buFont typeface="Arial" panose="020B0604020202020204" pitchFamily="34" charset="0"/>
              <a:buChar char="•"/>
            </a:pPr>
            <a:r>
              <a:rPr lang="de-DE" sz="2000" dirty="0" smtClean="0">
                <a:solidFill>
                  <a:schemeClr val="tx1">
                    <a:lumMod val="65000"/>
                    <a:lumOff val="35000"/>
                  </a:schemeClr>
                </a:solidFill>
              </a:rPr>
              <a:t>Bisher über 8500 Familien mit über 40.000 Menschen versorgt</a:t>
            </a:r>
          </a:p>
          <a:p>
            <a:pPr marL="285750" indent="-285750">
              <a:buFont typeface="Arial" panose="020B0604020202020204" pitchFamily="34" charset="0"/>
              <a:buChar char="•"/>
            </a:pPr>
            <a:r>
              <a:rPr lang="de-DE" sz="2000" dirty="0" smtClean="0">
                <a:solidFill>
                  <a:schemeClr val="tx1">
                    <a:lumMod val="65000"/>
                    <a:lumOff val="35000"/>
                  </a:schemeClr>
                </a:solidFill>
              </a:rPr>
              <a:t>60 Tonnen Gemüse, Reis, Fleisch und Konserven verteilt</a:t>
            </a:r>
            <a:endParaRPr lang="de-DE" sz="2000" dirty="0">
              <a:solidFill>
                <a:schemeClr val="tx1">
                  <a:lumMod val="65000"/>
                  <a:lumOff val="35000"/>
                </a:schemeClr>
              </a:solidFill>
            </a:endParaRPr>
          </a:p>
        </p:txBody>
      </p:sp>
    </p:spTree>
    <p:extLst>
      <p:ext uri="{BB962C8B-B14F-4D97-AF65-F5344CB8AC3E}">
        <p14:creationId xmlns:p14="http://schemas.microsoft.com/office/powerpoint/2010/main" val="207950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5496" y="-27384"/>
            <a:ext cx="7056783" cy="936104"/>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790003" y="106992789"/>
              <a:ext cx="1599280"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de-DE" altLang="de-DE" sz="2400" b="1" dirty="0">
                  <a:solidFill>
                    <a:srgbClr val="F3F3F3"/>
                  </a:solidFill>
                  <a:latin typeface="Calibri" pitchFamily="34" charset="0"/>
                  <a:cs typeface="Arial" pitchFamily="34" charset="0"/>
                </a:rPr>
                <a:t>Corona </a:t>
              </a:r>
              <a:r>
                <a:rPr lang="de-DE" altLang="de-DE" sz="2400" b="1" dirty="0" smtClean="0">
                  <a:solidFill>
                    <a:srgbClr val="F3F3F3"/>
                  </a:solidFill>
                  <a:latin typeface="Calibri" pitchFamily="34" charset="0"/>
                  <a:cs typeface="Arial" pitchFamily="34" charset="0"/>
                </a:rPr>
                <a:t>Notfallhilfe – </a:t>
              </a:r>
              <a:r>
                <a:rPr lang="de-DE" altLang="de-DE" sz="2400" b="1" dirty="0" err="1" smtClean="0">
                  <a:solidFill>
                    <a:srgbClr val="F3F3F3"/>
                  </a:solidFill>
                  <a:latin typeface="Calibri" pitchFamily="34" charset="0"/>
                  <a:cs typeface="Arial" pitchFamily="34" charset="0"/>
                </a:rPr>
                <a:t>Puso</a:t>
              </a:r>
              <a:r>
                <a:rPr lang="de-DE" altLang="de-DE" sz="2400" b="1" dirty="0" smtClean="0">
                  <a:solidFill>
                    <a:srgbClr val="F3F3F3"/>
                  </a:solidFill>
                  <a:latin typeface="Calibri" pitchFamily="34" charset="0"/>
                  <a:cs typeface="Arial" pitchFamily="34" charset="0"/>
                </a:rPr>
                <a:t> </a:t>
              </a:r>
              <a:r>
                <a:rPr lang="de-DE" altLang="de-DE" sz="2400" b="1" dirty="0" err="1" smtClean="0">
                  <a:solidFill>
                    <a:srgbClr val="F3F3F3"/>
                  </a:solidFill>
                  <a:latin typeface="Calibri" pitchFamily="34" charset="0"/>
                  <a:cs typeface="Arial" pitchFamily="34" charset="0"/>
                </a:rPr>
                <a:t>Kitchen</a:t>
              </a:r>
              <a:endParaRPr lang="de-DE" altLang="de-DE" sz="2000" dirty="0">
                <a:latin typeface="Arial" pitchFamily="34" charset="0"/>
                <a:cs typeface="Arial" pitchFamily="34" charset="0"/>
              </a:endParaRPr>
            </a:p>
          </p:txBody>
        </p:sp>
      </p:grpSp>
      <p:sp>
        <p:nvSpPr>
          <p:cNvPr id="6" name="Rechteck 5"/>
          <p:cNvSpPr/>
          <p:nvPr/>
        </p:nvSpPr>
        <p:spPr>
          <a:xfrm>
            <a:off x="183512" y="5013176"/>
            <a:ext cx="8618487" cy="1631216"/>
          </a:xfrm>
          <a:prstGeom prst="rect">
            <a:avLst/>
          </a:prstGeom>
        </p:spPr>
        <p:txBody>
          <a:bodyPr wrap="square">
            <a:spAutoFit/>
          </a:bodyPr>
          <a:lstStyle/>
          <a:p>
            <a:pPr marL="285750" indent="-285750">
              <a:buFont typeface="Arial" panose="020B0604020202020204" pitchFamily="34" charset="0"/>
              <a:buChar char="•"/>
            </a:pPr>
            <a:r>
              <a:rPr lang="de-DE" sz="2000" dirty="0" err="1" smtClean="0">
                <a:solidFill>
                  <a:schemeClr val="tx1">
                    <a:lumMod val="65000"/>
                    <a:lumOff val="35000"/>
                  </a:schemeClr>
                </a:solidFill>
              </a:rPr>
              <a:t>Puso</a:t>
            </a:r>
            <a:r>
              <a:rPr lang="de-DE" sz="2000" dirty="0" smtClean="0">
                <a:solidFill>
                  <a:schemeClr val="tx1">
                    <a:lumMod val="65000"/>
                    <a:lumOff val="35000"/>
                  </a:schemeClr>
                </a:solidFill>
              </a:rPr>
              <a:t> </a:t>
            </a:r>
            <a:r>
              <a:rPr lang="de-DE" sz="2000" dirty="0" err="1" smtClean="0">
                <a:solidFill>
                  <a:schemeClr val="tx1">
                    <a:lumMod val="65000"/>
                    <a:lumOff val="35000"/>
                  </a:schemeClr>
                </a:solidFill>
              </a:rPr>
              <a:t>Kitchen</a:t>
            </a:r>
            <a:r>
              <a:rPr lang="de-DE" sz="2000" dirty="0" smtClean="0">
                <a:solidFill>
                  <a:schemeClr val="tx1">
                    <a:lumMod val="65000"/>
                    <a:lumOff val="35000"/>
                  </a:schemeClr>
                </a:solidFill>
              </a:rPr>
              <a:t> übersetzt: Herz Küche – Armenküchen. Verteilung von Mahlzeiten die Zentral zubereitet werden an Bedürftig Personen in den Stadtteilen</a:t>
            </a:r>
          </a:p>
          <a:p>
            <a:pPr marL="285750" indent="-285750">
              <a:buFont typeface="Arial" panose="020B0604020202020204" pitchFamily="34" charset="0"/>
              <a:buChar char="•"/>
            </a:pPr>
            <a:r>
              <a:rPr lang="de-DE" sz="2000" dirty="0" smtClean="0">
                <a:solidFill>
                  <a:schemeClr val="tx1">
                    <a:lumMod val="65000"/>
                    <a:lumOff val="35000"/>
                  </a:schemeClr>
                </a:solidFill>
              </a:rPr>
              <a:t>Zusammenarbeit  mit 17 Partnern in verschiedenen Stadtteilen von Manila </a:t>
            </a:r>
          </a:p>
          <a:p>
            <a:pPr marL="285750" indent="-285750">
              <a:buFont typeface="Arial" panose="020B0604020202020204" pitchFamily="34" charset="0"/>
              <a:buChar char="•"/>
            </a:pPr>
            <a:r>
              <a:rPr lang="de-DE" sz="2000" dirty="0" smtClean="0">
                <a:solidFill>
                  <a:schemeClr val="tx1">
                    <a:lumMod val="65000"/>
                    <a:lumOff val="35000"/>
                  </a:schemeClr>
                </a:solidFill>
              </a:rPr>
              <a:t>Weit über </a:t>
            </a:r>
            <a:r>
              <a:rPr lang="de-DE" sz="2000" dirty="0" smtClean="0">
                <a:solidFill>
                  <a:schemeClr val="tx1">
                    <a:lumMod val="65000"/>
                    <a:lumOff val="35000"/>
                  </a:schemeClr>
                </a:solidFill>
              </a:rPr>
              <a:t>50.000 wurden mit Lebensmitteln versorgt</a:t>
            </a:r>
            <a:endParaRPr lang="de-DE" sz="2000" dirty="0">
              <a:solidFill>
                <a:schemeClr val="tx1">
                  <a:lumMod val="65000"/>
                  <a:lumOff val="35000"/>
                </a:schemeClr>
              </a:solidFill>
            </a:endParaRPr>
          </a:p>
        </p:txBody>
      </p:sp>
      <p:pic>
        <p:nvPicPr>
          <p:cNvPr id="8" name="Inhaltsplatzhalter 7" descr="Ein Bild, das Person, Essen, drinnen, Tisch enthält.&#10;&#10;Automatisch generierte Beschreibung">
            <a:extLst>
              <a:ext uri="{FF2B5EF4-FFF2-40B4-BE49-F238E27FC236}">
                <a16:creationId xmlns:a16="http://schemas.microsoft.com/office/drawing/2014/main" xmlns="" id="{9B9B6326-37CD-4C22-8AEB-73DABCE36602}"/>
              </a:ext>
            </a:extLst>
          </p:cNvPr>
          <p:cNvPicPr>
            <a:picLocks noChangeAspect="1"/>
          </p:cNvPicPr>
          <p:nvPr/>
        </p:nvPicPr>
        <p:blipFill>
          <a:blip r:embed="rId4"/>
          <a:stretch>
            <a:fillRect/>
          </a:stretch>
        </p:blipFill>
        <p:spPr>
          <a:xfrm>
            <a:off x="259122" y="1052737"/>
            <a:ext cx="2831305" cy="3775074"/>
          </a:xfrm>
          <a:prstGeom prst="rect">
            <a:avLst/>
          </a:prstGeom>
        </p:spPr>
      </p:pic>
      <p:pic>
        <p:nvPicPr>
          <p:cNvPr id="9" name="Inhaltsplatzhalter 7" descr="Ein Bild, das draußen, Gebäude, Person, Straße enthält.&#10;&#10;Automatisch generierte Beschreibung">
            <a:extLst>
              <a:ext uri="{FF2B5EF4-FFF2-40B4-BE49-F238E27FC236}">
                <a16:creationId xmlns:a16="http://schemas.microsoft.com/office/drawing/2014/main" xmlns="" id="{7CFF03A6-54D4-4540-950A-25B2BD38996C}"/>
              </a:ext>
            </a:extLst>
          </p:cNvPr>
          <p:cNvPicPr>
            <a:picLocks noChangeAspect="1"/>
          </p:cNvPicPr>
          <p:nvPr/>
        </p:nvPicPr>
        <p:blipFill>
          <a:blip r:embed="rId5"/>
          <a:stretch>
            <a:fillRect/>
          </a:stretch>
        </p:blipFill>
        <p:spPr>
          <a:xfrm>
            <a:off x="3239325" y="1050454"/>
            <a:ext cx="2124763" cy="3777356"/>
          </a:xfrm>
          <a:prstGeom prst="rect">
            <a:avLst/>
          </a:prstGeom>
        </p:spPr>
      </p:pic>
      <p:pic>
        <p:nvPicPr>
          <p:cNvPr id="10" name="Grafik 9">
            <a:extLst>
              <a:ext uri="{FF2B5EF4-FFF2-40B4-BE49-F238E27FC236}">
                <a16:creationId xmlns:a16="http://schemas.microsoft.com/office/drawing/2014/main" xmlns="" id="{E80AB887-EE33-40B1-A48B-A72A0AB972D4}"/>
              </a:ext>
            </a:extLst>
          </p:cNvPr>
          <p:cNvPicPr>
            <a:picLocks noChangeAspect="1"/>
          </p:cNvPicPr>
          <p:nvPr/>
        </p:nvPicPr>
        <p:blipFill rotWithShape="1">
          <a:blip r:embed="rId6"/>
          <a:srcRect l="11962" r="18745"/>
          <a:stretch/>
        </p:blipFill>
        <p:spPr>
          <a:xfrm>
            <a:off x="5508104" y="1052735"/>
            <a:ext cx="3510065" cy="3791172"/>
          </a:xfrm>
          <a:prstGeom prst="rect">
            <a:avLst/>
          </a:prstGeom>
        </p:spPr>
      </p:pic>
    </p:spTree>
    <p:extLst>
      <p:ext uri="{BB962C8B-B14F-4D97-AF65-F5344CB8AC3E}">
        <p14:creationId xmlns:p14="http://schemas.microsoft.com/office/powerpoint/2010/main" val="3848660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kt 3"/>
          <p:cNvGraphicFramePr>
            <a:graphicFrameLocks noChangeAspect="1"/>
          </p:cNvGraphicFramePr>
          <p:nvPr>
            <p:extLst>
              <p:ext uri="{D42A27DB-BD31-4B8C-83A1-F6EECF244321}">
                <p14:modId xmlns:p14="http://schemas.microsoft.com/office/powerpoint/2010/main" val="1448510514"/>
              </p:ext>
            </p:extLst>
          </p:nvPr>
        </p:nvGraphicFramePr>
        <p:xfrm>
          <a:off x="403919" y="2996952"/>
          <a:ext cx="2183012" cy="1283127"/>
        </p:xfrm>
        <a:graphic>
          <a:graphicData uri="http://schemas.openxmlformats.org/presentationml/2006/ole">
            <mc:AlternateContent xmlns:mc="http://schemas.openxmlformats.org/markup-compatibility/2006">
              <mc:Choice xmlns:v="urn:schemas-microsoft-com:vml" Requires="v">
                <p:oleObj spid="_x0000_s1039" name="Visio" r:id="rId3" imgW="3150229" imgH="1919701" progId="Visio.Drawing.11">
                  <p:embed/>
                </p:oleObj>
              </mc:Choice>
              <mc:Fallback>
                <p:oleObj name="Visio" r:id="rId3" imgW="3150229" imgH="191970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286" t="3751" r="2286" b="3751"/>
                      <a:stretch>
                        <a:fillRect/>
                      </a:stretch>
                    </p:blipFill>
                    <p:spPr bwMode="auto">
                      <a:xfrm>
                        <a:off x="403919" y="2996952"/>
                        <a:ext cx="2183012" cy="1283127"/>
                      </a:xfrm>
                      <a:prstGeom prst="rect">
                        <a:avLst/>
                      </a:prstGeom>
                      <a:noFill/>
                      <a:ln>
                        <a:noFill/>
                      </a:ln>
                    </p:spPr>
                  </p:pic>
                </p:oleObj>
              </mc:Fallback>
            </mc:AlternateContent>
          </a:graphicData>
        </a:graphic>
      </p:graphicFrame>
      <p:pic>
        <p:nvPicPr>
          <p:cNvPr id="2" name="Picture 3" descr="007_05A"/>
          <p:cNvPicPr>
            <a:picLocks noChangeAspect="1" noChangeArrowheads="1"/>
          </p:cNvPicPr>
          <p:nvPr/>
        </p:nvPicPr>
        <p:blipFill>
          <a:blip r:embed="rId5" cstate="screen"/>
          <a:srcRect/>
          <a:stretch>
            <a:fillRect/>
          </a:stretch>
        </p:blipFill>
        <p:spPr>
          <a:xfrm>
            <a:off x="4644008" y="116630"/>
            <a:ext cx="4392488" cy="6588731"/>
          </a:xfrm>
          <a:prstGeom prst="rect">
            <a:avLst/>
          </a:prstGeom>
          <a:ln>
            <a:noFill/>
          </a:ln>
          <a:effectLst>
            <a:softEdge rad="112500"/>
          </a:effectLst>
        </p:spPr>
      </p:pic>
      <p:sp>
        <p:nvSpPr>
          <p:cNvPr id="3" name="Rectangle 2"/>
          <p:cNvSpPr txBox="1">
            <a:spLocks noChangeArrowheads="1"/>
          </p:cNvSpPr>
          <p:nvPr/>
        </p:nvSpPr>
        <p:spPr>
          <a:xfrm>
            <a:off x="454023" y="260648"/>
            <a:ext cx="3960813" cy="3887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de-DE" sz="2400" b="1" dirty="0" smtClean="0">
                <a:solidFill>
                  <a:schemeClr val="tx1">
                    <a:lumMod val="65000"/>
                    <a:lumOff val="35000"/>
                  </a:schemeClr>
                </a:solidFill>
              </a:rPr>
              <a:t>Wir können nicht die </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ganze Welt verändern,</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 </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aber für diese Kinder </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verändert sich die Welt!</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
            </a:r>
            <a:br>
              <a:rPr lang="de-DE" sz="2400" b="1" dirty="0" smtClean="0">
                <a:solidFill>
                  <a:schemeClr val="tx1">
                    <a:lumMod val="65000"/>
                    <a:lumOff val="35000"/>
                  </a:schemeClr>
                </a:solidFill>
              </a:rPr>
            </a:br>
            <a:r>
              <a:rPr lang="de-DE" sz="2400" b="1" dirty="0" smtClean="0">
                <a:solidFill>
                  <a:schemeClr val="tx1">
                    <a:lumMod val="65000"/>
                    <a:lumOff val="35000"/>
                  </a:schemeClr>
                </a:solidFill>
              </a:rPr>
              <a:t>Dank Ihrer Hilfe</a:t>
            </a:r>
            <a:r>
              <a:rPr lang="de-DE" sz="2400" dirty="0" smtClean="0">
                <a:solidFill>
                  <a:schemeClr val="tx1">
                    <a:lumMod val="65000"/>
                    <a:lumOff val="35000"/>
                  </a:schemeClr>
                </a:solidFill>
              </a:rPr>
              <a:t>!</a:t>
            </a:r>
          </a:p>
          <a:p>
            <a:pPr fontAlgn="auto">
              <a:spcAft>
                <a:spcPts val="0"/>
              </a:spcAft>
              <a:defRPr/>
            </a:pPr>
            <a:endParaRPr lang="de-DE" sz="500" dirty="0">
              <a:solidFill>
                <a:schemeClr val="tx1">
                  <a:lumMod val="65000"/>
                  <a:lumOff val="35000"/>
                </a:schemeClr>
              </a:solidFill>
            </a:endParaRPr>
          </a:p>
        </p:txBody>
      </p:sp>
      <p:sp>
        <p:nvSpPr>
          <p:cNvPr id="5" name="Rechteck 4"/>
          <p:cNvSpPr/>
          <p:nvPr/>
        </p:nvSpPr>
        <p:spPr>
          <a:xfrm>
            <a:off x="1495424" y="6159500"/>
            <a:ext cx="2135649" cy="461665"/>
          </a:xfrm>
          <a:prstGeom prst="rect">
            <a:avLst/>
          </a:prstGeom>
        </p:spPr>
        <p:txBody>
          <a:bodyPr wrap="none">
            <a:spAutoFit/>
          </a:bodyPr>
          <a:lstStyle/>
          <a:p>
            <a:pPr fontAlgn="auto">
              <a:spcBef>
                <a:spcPts val="0"/>
              </a:spcBef>
              <a:spcAft>
                <a:spcPts val="0"/>
              </a:spcAft>
              <a:defRPr/>
            </a:pPr>
            <a:r>
              <a:rPr lang="de-DE" sz="2400" b="1" dirty="0">
                <a:solidFill>
                  <a:schemeClr val="accent2">
                    <a:lumMod val="75000"/>
                  </a:schemeClr>
                </a:solidFill>
                <a:latin typeface="+mn-lt"/>
                <a:cs typeface="+mn-cs"/>
              </a:rPr>
              <a:t>www.cpi-ph.de</a:t>
            </a:r>
          </a:p>
        </p:txBody>
      </p:sp>
      <p:sp>
        <p:nvSpPr>
          <p:cNvPr id="6" name="Rechteck 5"/>
          <p:cNvSpPr/>
          <p:nvPr/>
        </p:nvSpPr>
        <p:spPr>
          <a:xfrm rot="20609419">
            <a:off x="654231" y="4563296"/>
            <a:ext cx="3560398" cy="954107"/>
          </a:xfrm>
          <a:prstGeom prst="rect">
            <a:avLst/>
          </a:prstGeom>
          <a:ln>
            <a:solidFill>
              <a:srgbClr val="C00000"/>
            </a:solidFill>
          </a:ln>
        </p:spPr>
        <p:txBody>
          <a:bodyPr wrap="none">
            <a:spAutoFit/>
          </a:bodyPr>
          <a:lstStyle/>
          <a:p>
            <a:pPr algn="ctr"/>
            <a:r>
              <a:rPr lang="de-DE" sz="2800" b="1" dirty="0">
                <a:solidFill>
                  <a:schemeClr val="accent2">
                    <a:lumMod val="75000"/>
                  </a:schemeClr>
                </a:solidFill>
              </a:rPr>
              <a:t>Vielen </a:t>
            </a:r>
            <a:r>
              <a:rPr lang="de-DE" sz="2800" b="1" dirty="0" smtClean="0">
                <a:solidFill>
                  <a:schemeClr val="accent2">
                    <a:lumMod val="75000"/>
                  </a:schemeClr>
                </a:solidFill>
              </a:rPr>
              <a:t>Dank </a:t>
            </a:r>
          </a:p>
          <a:p>
            <a:pPr algn="ctr"/>
            <a:r>
              <a:rPr lang="de-DE" sz="2800" b="1" dirty="0" smtClean="0">
                <a:solidFill>
                  <a:schemeClr val="accent2">
                    <a:lumMod val="75000"/>
                  </a:schemeClr>
                </a:solidFill>
              </a:rPr>
              <a:t>für alle Unterstützung!</a:t>
            </a:r>
            <a:endParaRPr lang="de-DE" sz="2800" b="1" dirty="0">
              <a:solidFill>
                <a:schemeClr val="accent2">
                  <a:lumMod val="75000"/>
                </a:schemeClr>
              </a:solidFill>
            </a:endParaRPr>
          </a:p>
        </p:txBody>
      </p:sp>
    </p:spTree>
    <p:extLst>
      <p:ext uri="{BB962C8B-B14F-4D97-AF65-F5344CB8AC3E}">
        <p14:creationId xmlns:p14="http://schemas.microsoft.com/office/powerpoint/2010/main" val="3500909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3"/>
          <p:cNvSpPr txBox="1">
            <a:spLocks noChangeArrowheads="1"/>
          </p:cNvSpPr>
          <p:nvPr/>
        </p:nvSpPr>
        <p:spPr>
          <a:xfrm>
            <a:off x="107504" y="1124719"/>
            <a:ext cx="5184576" cy="324038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dirty="0" smtClean="0">
                <a:solidFill>
                  <a:schemeClr val="tx1">
                    <a:lumMod val="75000"/>
                    <a:lumOff val="25000"/>
                  </a:schemeClr>
                </a:solidFill>
              </a:rPr>
              <a:t>besteht seit 1993</a:t>
            </a:r>
          </a:p>
          <a:p>
            <a:r>
              <a:rPr lang="de-DE" sz="2000" dirty="0" smtClean="0">
                <a:solidFill>
                  <a:schemeClr val="tx1">
                    <a:lumMod val="75000"/>
                    <a:lumOff val="25000"/>
                  </a:schemeClr>
                </a:solidFill>
              </a:rPr>
              <a:t>finanziert </a:t>
            </a:r>
            <a:r>
              <a:rPr lang="de-DE" sz="2000" dirty="0">
                <a:solidFill>
                  <a:schemeClr val="tx1">
                    <a:lumMod val="75000"/>
                    <a:lumOff val="25000"/>
                  </a:schemeClr>
                </a:solidFill>
              </a:rPr>
              <a:t>sich zu 100% aus </a:t>
            </a:r>
            <a:r>
              <a:rPr lang="de-DE" sz="2000" dirty="0" smtClean="0">
                <a:solidFill>
                  <a:schemeClr val="tx1">
                    <a:lumMod val="75000"/>
                    <a:lumOff val="25000"/>
                  </a:schemeClr>
                </a:solidFill>
              </a:rPr>
              <a:t>Spenden</a:t>
            </a:r>
          </a:p>
          <a:p>
            <a:r>
              <a:rPr lang="de-DE" sz="2000" dirty="0" smtClean="0">
                <a:solidFill>
                  <a:schemeClr val="tx1">
                    <a:lumMod val="75000"/>
                    <a:lumOff val="25000"/>
                  </a:schemeClr>
                </a:solidFill>
              </a:rPr>
              <a:t>arbeitet in Deutschland komplett mit ehrenamtlichen Mitarbeitern</a:t>
            </a:r>
          </a:p>
          <a:p>
            <a:r>
              <a:rPr lang="de-DE" sz="2000" dirty="0" smtClean="0">
                <a:solidFill>
                  <a:schemeClr val="tx1">
                    <a:lumMod val="75000"/>
                    <a:lumOff val="25000"/>
                  </a:schemeClr>
                </a:solidFill>
              </a:rPr>
              <a:t>über 95% der Spenden kommen der Arbeit auf den Philippinen zugute</a:t>
            </a:r>
            <a:endParaRPr lang="de-DE" sz="2000" dirty="0">
              <a:solidFill>
                <a:schemeClr val="tx1">
                  <a:lumMod val="75000"/>
                  <a:lumOff val="25000"/>
                </a:schemeClr>
              </a:solidFill>
            </a:endParaRPr>
          </a:p>
        </p:txBody>
      </p:sp>
      <p:grpSp>
        <p:nvGrpSpPr>
          <p:cNvPr id="30" name="Group 2"/>
          <p:cNvGrpSpPr>
            <a:grpSpLocks/>
          </p:cNvGrpSpPr>
          <p:nvPr/>
        </p:nvGrpSpPr>
        <p:grpSpPr bwMode="auto">
          <a:xfrm>
            <a:off x="-36512" y="-40162"/>
            <a:ext cx="7344816" cy="1020890"/>
            <a:chOff x="105251770" y="106818733"/>
            <a:chExt cx="2523810" cy="647619"/>
          </a:xfrm>
        </p:grpSpPr>
        <p:pic>
          <p:nvPicPr>
            <p:cNvPr id="3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32" name="Text Box 4"/>
            <p:cNvSpPr txBox="1">
              <a:spLocks noChangeArrowheads="1"/>
            </p:cNvSpPr>
            <p:nvPr/>
          </p:nvSpPr>
          <p:spPr bwMode="auto">
            <a:xfrm>
              <a:off x="105791620" y="107001451"/>
              <a:ext cx="1538582"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rgbClr val="F3F3F3"/>
                  </a:solidFill>
                  <a:effectLst/>
                  <a:latin typeface="Calibri" pitchFamily="34" charset="0"/>
                  <a:cs typeface="Arial" pitchFamily="34" charset="0"/>
                </a:rPr>
                <a:t>Christliche Philippinen Initiative</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052736"/>
            <a:ext cx="3306792" cy="2015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3338210"/>
            <a:ext cx="6120681" cy="343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7452320" y="0"/>
            <a:ext cx="169168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0695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236541" y="188640"/>
            <a:ext cx="5343571" cy="936104"/>
            <a:chOff x="105251770" y="106818733"/>
            <a:chExt cx="2523810" cy="647619"/>
          </a:xfrm>
        </p:grpSpPr>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7" name="Text Box 4"/>
            <p:cNvSpPr txBox="1">
              <a:spLocks noChangeArrowheads="1"/>
            </p:cNvSpPr>
            <p:nvPr/>
          </p:nvSpPr>
          <p:spPr bwMode="auto">
            <a:xfrm>
              <a:off x="105825811" y="106992789"/>
              <a:ext cx="1371600"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Hauptstadt Manila</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 name="Rechteck 7"/>
          <p:cNvSpPr/>
          <p:nvPr/>
        </p:nvSpPr>
        <p:spPr>
          <a:xfrm>
            <a:off x="107504" y="1124744"/>
            <a:ext cx="4032448" cy="1600438"/>
          </a:xfrm>
          <a:prstGeom prst="rect">
            <a:avLst/>
          </a:prstGeom>
        </p:spPr>
        <p:txBody>
          <a:bodyPr wrap="square">
            <a:spAutoFit/>
          </a:bodyPr>
          <a:lstStyle/>
          <a:p>
            <a:pPr marL="285750" indent="-285750">
              <a:buFont typeface="Arial" panose="020B0604020202020204" pitchFamily="34" charset="0"/>
              <a:buChar char="•"/>
            </a:pPr>
            <a:r>
              <a:rPr lang="de-DE" sz="2000" b="1" dirty="0" smtClean="0">
                <a:solidFill>
                  <a:schemeClr val="tx1">
                    <a:lumMod val="75000"/>
                    <a:lumOff val="25000"/>
                  </a:schemeClr>
                </a:solidFill>
              </a:rPr>
              <a:t>ca. 18 Mio. Einwohner</a:t>
            </a:r>
            <a:br>
              <a:rPr lang="de-DE" sz="2000" b="1" dirty="0" smtClean="0">
                <a:solidFill>
                  <a:schemeClr val="tx1">
                    <a:lumMod val="75000"/>
                    <a:lumOff val="25000"/>
                  </a:schemeClr>
                </a:solidFill>
              </a:rPr>
            </a:br>
            <a:r>
              <a:rPr lang="de-DE" sz="2000" dirty="0" smtClean="0">
                <a:solidFill>
                  <a:schemeClr val="tx1">
                    <a:lumMod val="75000"/>
                    <a:lumOff val="25000"/>
                  </a:schemeClr>
                </a:solidFill>
              </a:rPr>
              <a:t>(Philippinen insgesamt 108 Mio.)</a:t>
            </a:r>
          </a:p>
          <a:p>
            <a:pPr marL="285750" indent="-285750">
              <a:buFont typeface="Arial" panose="020B0604020202020204" pitchFamily="34" charset="0"/>
              <a:buChar char="•"/>
            </a:pPr>
            <a:r>
              <a:rPr lang="de-DE" sz="2000" b="1" dirty="0" smtClean="0">
                <a:solidFill>
                  <a:schemeClr val="tx1">
                    <a:lumMod val="75000"/>
                    <a:lumOff val="25000"/>
                  </a:schemeClr>
                </a:solidFill>
              </a:rPr>
              <a:t>wirtschaftlicher Aufschwung</a:t>
            </a:r>
          </a:p>
          <a:p>
            <a:pPr marL="285750" indent="-285750">
              <a:buFont typeface="Arial" panose="020B0604020202020204" pitchFamily="34" charset="0"/>
              <a:buChar char="•"/>
            </a:pPr>
            <a:r>
              <a:rPr lang="de-DE" sz="2000" b="1" dirty="0" smtClean="0">
                <a:solidFill>
                  <a:schemeClr val="tx1">
                    <a:lumMod val="75000"/>
                    <a:lumOff val="25000"/>
                  </a:schemeClr>
                </a:solidFill>
              </a:rPr>
              <a:t>und viele Slums</a:t>
            </a:r>
          </a:p>
          <a:p>
            <a:pPr marL="285750" indent="-285750">
              <a:buFont typeface="Arial" panose="020B0604020202020204" pitchFamily="34" charset="0"/>
              <a:buChar char="•"/>
            </a:pPr>
            <a:endParaRPr lang="de-DE" dirty="0">
              <a:solidFill>
                <a:schemeClr val="tx1">
                  <a:lumMod val="65000"/>
                  <a:lumOff val="35000"/>
                </a:schemeClr>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212976"/>
            <a:ext cx="4779026" cy="358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F:\Bilder\MISC\kurzPräsi\DSCF9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052736"/>
            <a:ext cx="460851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05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36541" y="44624"/>
            <a:ext cx="5487587" cy="967578"/>
            <a:chOff x="105251770" y="106818733"/>
            <a:chExt cx="2523810" cy="647619"/>
          </a:xfrm>
        </p:grpSpPr>
        <p:pic>
          <p:nvPicPr>
            <p:cNvPr id="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6" name="Text Box 4"/>
            <p:cNvSpPr txBox="1">
              <a:spLocks noChangeArrowheads="1"/>
            </p:cNvSpPr>
            <p:nvPr/>
          </p:nvSpPr>
          <p:spPr bwMode="auto">
            <a:xfrm>
              <a:off x="105790003" y="107003211"/>
              <a:ext cx="1477376"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Slumgebiete in Manila</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7" name="Rechteck 6"/>
          <p:cNvSpPr/>
          <p:nvPr/>
        </p:nvSpPr>
        <p:spPr>
          <a:xfrm>
            <a:off x="464922" y="6165304"/>
            <a:ext cx="5282856" cy="400110"/>
          </a:xfrm>
          <a:prstGeom prst="rect">
            <a:avLst/>
          </a:prstGeom>
        </p:spPr>
        <p:txBody>
          <a:bodyPr wrap="none">
            <a:spAutoFit/>
          </a:bodyPr>
          <a:lstStyle/>
          <a:p>
            <a:r>
              <a:rPr lang="de-DE" sz="2000" b="1" dirty="0" smtClean="0">
                <a:solidFill>
                  <a:schemeClr val="tx1">
                    <a:lumMod val="75000"/>
                    <a:lumOff val="25000"/>
                  </a:schemeClr>
                </a:solidFill>
              </a:rPr>
              <a:t>Slum = menschenunwürdige Lebensverhältnisse</a:t>
            </a:r>
            <a:endParaRPr lang="de-DE" sz="2000" b="1" dirty="0">
              <a:solidFill>
                <a:schemeClr val="tx1">
                  <a:lumMod val="75000"/>
                  <a:lumOff val="25000"/>
                </a:schemeClr>
              </a:solidFill>
            </a:endParaRPr>
          </a:p>
        </p:txBody>
      </p:sp>
      <p:pic>
        <p:nvPicPr>
          <p:cNvPr id="3075" name="Picture 3" descr="F:\Bilder\MISC\kurzPräsi\DSC038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953344"/>
            <a:ext cx="8879906" cy="499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39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79512" y="0"/>
            <a:ext cx="5544616" cy="1052736"/>
            <a:chOff x="105251770" y="106818733"/>
            <a:chExt cx="2523810" cy="647619"/>
          </a:xfrm>
        </p:grpSpPr>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5" name="Text Box 4"/>
            <p:cNvSpPr txBox="1">
              <a:spLocks noChangeArrowheads="1"/>
            </p:cNvSpPr>
            <p:nvPr/>
          </p:nvSpPr>
          <p:spPr bwMode="auto">
            <a:xfrm>
              <a:off x="105790003" y="107025288"/>
              <a:ext cx="1477376"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Slumgebiete in Manila</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6" name="Rechteck 5"/>
          <p:cNvSpPr/>
          <p:nvPr/>
        </p:nvSpPr>
        <p:spPr>
          <a:xfrm>
            <a:off x="611560" y="6228020"/>
            <a:ext cx="7070975" cy="400110"/>
          </a:xfrm>
          <a:prstGeom prst="rect">
            <a:avLst/>
          </a:prstGeom>
        </p:spPr>
        <p:txBody>
          <a:bodyPr wrap="none">
            <a:spAutoFit/>
          </a:bodyPr>
          <a:lstStyle/>
          <a:p>
            <a:r>
              <a:rPr lang="de-DE" sz="2000" b="1" dirty="0" smtClean="0">
                <a:solidFill>
                  <a:schemeClr val="tx1">
                    <a:lumMod val="75000"/>
                    <a:lumOff val="25000"/>
                  </a:schemeClr>
                </a:solidFill>
              </a:rPr>
              <a:t>Hütten aus Holz und Müll – nicht viel größer als eine Hundehütte</a:t>
            </a:r>
            <a:endParaRPr lang="de-DE" sz="2000" b="1" dirty="0">
              <a:solidFill>
                <a:schemeClr val="tx1">
                  <a:lumMod val="75000"/>
                  <a:lumOff val="25000"/>
                </a:schemeClr>
              </a:solidFill>
            </a:endParaRPr>
          </a:p>
        </p:txBody>
      </p:sp>
      <p:pic>
        <p:nvPicPr>
          <p:cNvPr id="4099" name="Picture 3" descr="F:\Bilder\MISC\kurzPräsi\DSC039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996754"/>
            <a:ext cx="8930735" cy="502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416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18" y="3440012"/>
            <a:ext cx="4404810" cy="330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0070" y="1043094"/>
            <a:ext cx="4405157" cy="2257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a:grpSpLocks/>
          </p:cNvGrpSpPr>
          <p:nvPr/>
        </p:nvGrpSpPr>
        <p:grpSpPr bwMode="auto">
          <a:xfrm>
            <a:off x="179512" y="0"/>
            <a:ext cx="7632848" cy="1196752"/>
            <a:chOff x="105251770" y="106818733"/>
            <a:chExt cx="2523810" cy="647619"/>
          </a:xfrm>
        </p:grpSpPr>
        <p:pic>
          <p:nvPicPr>
            <p:cNvPr id="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8" name="Text Box 4"/>
            <p:cNvSpPr txBox="1">
              <a:spLocks noChangeArrowheads="1"/>
            </p:cNvSpPr>
            <p:nvPr/>
          </p:nvSpPr>
          <p:spPr bwMode="auto">
            <a:xfrm>
              <a:off x="105704151" y="107042606"/>
              <a:ext cx="1676053"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Straßenkinder – Leben im/vom Müll</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5122" name="Picture 2" descr="F:\Bilder\MISC\kurzPräsi\DSC040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6922" y="1043093"/>
            <a:ext cx="4127566" cy="57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747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067944" y="3789040"/>
            <a:ext cx="4736087" cy="148616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5400" b="1" dirty="0" smtClean="0">
                <a:solidFill>
                  <a:schemeClr val="bg1"/>
                </a:solidFill>
              </a:rPr>
              <a:t>Straßenkinder-heim</a:t>
            </a:r>
            <a:endParaRPr lang="de-DE" sz="3600" b="1" dirty="0">
              <a:solidFill>
                <a:schemeClr val="bg1"/>
              </a:solidFill>
            </a:endParaRPr>
          </a:p>
        </p:txBody>
      </p:sp>
      <p:pic>
        <p:nvPicPr>
          <p:cNvPr id="4" name="Picture 6" descr="017_15A"/>
          <p:cNvPicPr>
            <a:picLocks noChangeAspect="1" noChangeArrowheads="1"/>
          </p:cNvPicPr>
          <p:nvPr/>
        </p:nvPicPr>
        <p:blipFill>
          <a:blip r:embed="rId3" cstate="screen"/>
          <a:srcRect/>
          <a:stretch>
            <a:fillRect/>
          </a:stretch>
        </p:blipFill>
        <p:spPr bwMode="auto">
          <a:xfrm>
            <a:off x="1403648" y="4741253"/>
            <a:ext cx="2176983" cy="1618663"/>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764" b="1"/>
          <a:stretch/>
        </p:blipFill>
        <p:spPr bwMode="auto">
          <a:xfrm>
            <a:off x="251520" y="568109"/>
            <a:ext cx="8496944" cy="621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a:grpSpLocks/>
          </p:cNvGrpSpPr>
          <p:nvPr/>
        </p:nvGrpSpPr>
        <p:grpSpPr bwMode="auto">
          <a:xfrm>
            <a:off x="-108520" y="44624"/>
            <a:ext cx="7920880" cy="936104"/>
            <a:chOff x="105251770" y="106818733"/>
            <a:chExt cx="2523810" cy="647619"/>
          </a:xfrm>
        </p:grpSpPr>
        <p:pic>
          <p:nvPicPr>
            <p:cNvPr id="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8" name="Text Box 4"/>
            <p:cNvSpPr txBox="1">
              <a:spLocks noChangeArrowheads="1"/>
            </p:cNvSpPr>
            <p:nvPr/>
          </p:nvSpPr>
          <p:spPr bwMode="auto">
            <a:xfrm>
              <a:off x="105641813" y="106992789"/>
              <a:ext cx="1835498"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CPI Straßenkinderheim – „Home </a:t>
              </a:r>
              <a:r>
                <a:rPr lang="de-DE" altLang="de-DE" sz="2400" b="1" dirty="0" err="1" smtClean="0">
                  <a:solidFill>
                    <a:srgbClr val="F3F3F3"/>
                  </a:solidFill>
                  <a:latin typeface="Calibri" pitchFamily="34" charset="0"/>
                  <a:cs typeface="Arial" pitchFamily="34" charset="0"/>
                </a:rPr>
                <a:t>for</a:t>
              </a:r>
              <a:r>
                <a:rPr lang="de-DE" altLang="de-DE" sz="2400" b="1" dirty="0" smtClean="0">
                  <a:solidFill>
                    <a:srgbClr val="F3F3F3"/>
                  </a:solidFill>
                  <a:latin typeface="Calibri" pitchFamily="34" charset="0"/>
                  <a:cs typeface="Arial" pitchFamily="34" charset="0"/>
                </a:rPr>
                <a:t> Boys“</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3695944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179562" y="4797152"/>
            <a:ext cx="4536504" cy="1631216"/>
          </a:xfrm>
          <a:prstGeom prst="rect">
            <a:avLst/>
          </a:prstGeom>
        </p:spPr>
        <p:txBody>
          <a:bodyPr wrap="square">
            <a:spAutoFit/>
          </a:bodyPr>
          <a:lstStyle/>
          <a:p>
            <a:pPr marL="285750" indent="-285750">
              <a:buFont typeface="Arial" panose="020B0604020202020204" pitchFamily="34" charset="0"/>
              <a:buChar char="•"/>
            </a:pPr>
            <a:r>
              <a:rPr lang="de-DE" sz="2000" dirty="0">
                <a:solidFill>
                  <a:schemeClr val="tx1">
                    <a:lumMod val="65000"/>
                    <a:lumOff val="35000"/>
                  </a:schemeClr>
                </a:solidFill>
              </a:rPr>
              <a:t>e</a:t>
            </a:r>
            <a:r>
              <a:rPr lang="de-DE" sz="2000" dirty="0" smtClean="0">
                <a:solidFill>
                  <a:schemeClr val="tx1">
                    <a:lumMod val="65000"/>
                    <a:lumOff val="35000"/>
                  </a:schemeClr>
                </a:solidFill>
              </a:rPr>
              <a:t>ine Heimat für Kinder ohne Zuhause</a:t>
            </a:r>
          </a:p>
          <a:p>
            <a:pPr marL="285750" indent="-285750">
              <a:buFont typeface="Arial" panose="020B0604020202020204" pitchFamily="34" charset="0"/>
              <a:buChar char="•"/>
            </a:pPr>
            <a:r>
              <a:rPr lang="de-DE" sz="2000" dirty="0" smtClean="0">
                <a:solidFill>
                  <a:schemeClr val="tx1">
                    <a:lumMod val="65000"/>
                    <a:lumOff val="35000"/>
                  </a:schemeClr>
                </a:solidFill>
              </a:rPr>
              <a:t>Grundversorgung</a:t>
            </a:r>
          </a:p>
          <a:p>
            <a:pPr marL="285750" indent="-285750">
              <a:buFont typeface="Arial" panose="020B0604020202020204" pitchFamily="34" charset="0"/>
              <a:buChar char="•"/>
            </a:pPr>
            <a:r>
              <a:rPr lang="de-DE" sz="2000" dirty="0" smtClean="0">
                <a:solidFill>
                  <a:schemeClr val="tx1">
                    <a:lumMod val="65000"/>
                    <a:lumOff val="35000"/>
                  </a:schemeClr>
                </a:solidFill>
              </a:rPr>
              <a:t>Fürsorge, Liebe und Annahme</a:t>
            </a:r>
          </a:p>
          <a:p>
            <a:pPr marL="285750" indent="-285750">
              <a:buFont typeface="Arial" panose="020B0604020202020204" pitchFamily="34" charset="0"/>
              <a:buChar char="•"/>
            </a:pPr>
            <a:r>
              <a:rPr lang="de-DE" sz="2000" dirty="0" smtClean="0">
                <a:solidFill>
                  <a:schemeClr val="tx1">
                    <a:lumMod val="65000"/>
                    <a:lumOff val="35000"/>
                  </a:schemeClr>
                </a:solidFill>
              </a:rPr>
              <a:t>Schulbildung</a:t>
            </a:r>
          </a:p>
          <a:p>
            <a:pPr marL="285750" indent="-285750">
              <a:buFont typeface="Arial" panose="020B0604020202020204" pitchFamily="34" charset="0"/>
              <a:buChar char="•"/>
            </a:pPr>
            <a:r>
              <a:rPr lang="de-DE" sz="2000" dirty="0" smtClean="0">
                <a:solidFill>
                  <a:schemeClr val="tx1">
                    <a:lumMod val="65000"/>
                    <a:lumOff val="35000"/>
                  </a:schemeClr>
                </a:solidFill>
              </a:rPr>
              <a:t>Spiel und Spaß  </a:t>
            </a:r>
            <a:r>
              <a:rPr lang="de-DE" sz="2000" b="1" dirty="0" smtClean="0">
                <a:solidFill>
                  <a:schemeClr val="tx1">
                    <a:lumMod val="65000"/>
                    <a:lumOff val="35000"/>
                  </a:schemeClr>
                </a:solidFill>
              </a:rPr>
              <a:t>„Kind sein“</a:t>
            </a:r>
          </a:p>
        </p:txBody>
      </p:sp>
      <p:grpSp>
        <p:nvGrpSpPr>
          <p:cNvPr id="10" name="Group 2"/>
          <p:cNvGrpSpPr>
            <a:grpSpLocks/>
          </p:cNvGrpSpPr>
          <p:nvPr/>
        </p:nvGrpSpPr>
        <p:grpSpPr bwMode="auto">
          <a:xfrm>
            <a:off x="-108520" y="-27384"/>
            <a:ext cx="7920880" cy="936104"/>
            <a:chOff x="105251770" y="106818733"/>
            <a:chExt cx="2523810" cy="647619"/>
          </a:xfrm>
        </p:grpSpPr>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12" name="Text Box 4"/>
            <p:cNvSpPr txBox="1">
              <a:spLocks noChangeArrowheads="1"/>
            </p:cNvSpPr>
            <p:nvPr/>
          </p:nvSpPr>
          <p:spPr bwMode="auto">
            <a:xfrm>
              <a:off x="105664757" y="106992789"/>
              <a:ext cx="1835498"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CPI Straßenkinderheim – „Home </a:t>
              </a:r>
              <a:r>
                <a:rPr lang="de-DE" altLang="de-DE" sz="2400" b="1" dirty="0" err="1" smtClean="0">
                  <a:solidFill>
                    <a:srgbClr val="F3F3F3"/>
                  </a:solidFill>
                  <a:latin typeface="Calibri" pitchFamily="34" charset="0"/>
                  <a:cs typeface="Arial" pitchFamily="34" charset="0"/>
                </a:rPr>
                <a:t>for</a:t>
              </a:r>
              <a:r>
                <a:rPr lang="de-DE" altLang="de-DE" sz="2400" b="1" dirty="0" smtClean="0">
                  <a:solidFill>
                    <a:srgbClr val="F3F3F3"/>
                  </a:solidFill>
                  <a:latin typeface="Calibri" pitchFamily="34" charset="0"/>
                  <a:cs typeface="Arial" pitchFamily="34" charset="0"/>
                </a:rPr>
                <a:t> Boys“</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24744"/>
            <a:ext cx="496855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Bilder\MISC\kurzPräsi\DSC039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839551"/>
            <a:ext cx="4158681" cy="493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20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12726" y="5273913"/>
            <a:ext cx="4536504" cy="1323439"/>
          </a:xfrm>
          <a:prstGeom prst="rect">
            <a:avLst/>
          </a:prstGeom>
        </p:spPr>
        <p:txBody>
          <a:bodyPr wrap="square">
            <a:spAutoFit/>
          </a:bodyPr>
          <a:lstStyle/>
          <a:p>
            <a:pPr marL="285750" indent="-285750">
              <a:buFont typeface="Arial" panose="020B0604020202020204" pitchFamily="34" charset="0"/>
              <a:buChar char="•"/>
            </a:pPr>
            <a:r>
              <a:rPr lang="de-DE" sz="2000" dirty="0" smtClean="0">
                <a:solidFill>
                  <a:schemeClr val="tx1">
                    <a:lumMod val="65000"/>
                    <a:lumOff val="35000"/>
                  </a:schemeClr>
                </a:solidFill>
              </a:rPr>
              <a:t>Jungs von 13 – 18 Jahre</a:t>
            </a:r>
          </a:p>
          <a:p>
            <a:pPr marL="285750" indent="-285750">
              <a:buFont typeface="Arial" panose="020B0604020202020204" pitchFamily="34" charset="0"/>
              <a:buChar char="•"/>
            </a:pPr>
            <a:r>
              <a:rPr lang="de-DE" sz="2000" dirty="0" smtClean="0">
                <a:solidFill>
                  <a:schemeClr val="tx1">
                    <a:lumMod val="65000"/>
                    <a:lumOff val="35000"/>
                  </a:schemeClr>
                </a:solidFill>
              </a:rPr>
              <a:t>Wohngruppe zur Vorbereitung</a:t>
            </a:r>
            <a:br>
              <a:rPr lang="de-DE" sz="2000" dirty="0" smtClean="0">
                <a:solidFill>
                  <a:schemeClr val="tx1">
                    <a:lumMod val="65000"/>
                    <a:lumOff val="35000"/>
                  </a:schemeClr>
                </a:solidFill>
              </a:rPr>
            </a:br>
            <a:r>
              <a:rPr lang="de-DE" sz="2000" dirty="0" smtClean="0">
                <a:solidFill>
                  <a:schemeClr val="tx1">
                    <a:lumMod val="65000"/>
                    <a:lumOff val="35000"/>
                  </a:schemeClr>
                </a:solidFill>
              </a:rPr>
              <a:t>auf eigenständiges Leben</a:t>
            </a:r>
          </a:p>
          <a:p>
            <a:pPr marL="285750" indent="-285750">
              <a:buFont typeface="Arial" panose="020B0604020202020204" pitchFamily="34" charset="0"/>
              <a:buChar char="•"/>
            </a:pPr>
            <a:r>
              <a:rPr lang="de-DE" sz="2000" dirty="0" smtClean="0">
                <a:solidFill>
                  <a:schemeClr val="tx1">
                    <a:lumMod val="65000"/>
                    <a:lumOff val="35000"/>
                  </a:schemeClr>
                </a:solidFill>
              </a:rPr>
              <a:t>Selber mit Anpacken</a:t>
            </a:r>
          </a:p>
        </p:txBody>
      </p:sp>
      <p:grpSp>
        <p:nvGrpSpPr>
          <p:cNvPr id="10" name="Group 2"/>
          <p:cNvGrpSpPr>
            <a:grpSpLocks/>
          </p:cNvGrpSpPr>
          <p:nvPr/>
        </p:nvGrpSpPr>
        <p:grpSpPr bwMode="auto">
          <a:xfrm>
            <a:off x="-108520" y="-27384"/>
            <a:ext cx="7920880" cy="936104"/>
            <a:chOff x="105251770" y="106818733"/>
            <a:chExt cx="2523810" cy="647619"/>
          </a:xfrm>
        </p:grpSpPr>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1770" y="106818733"/>
              <a:ext cx="2523810" cy="6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
          <p:nvSpPr>
            <p:cNvPr id="12" name="Text Box 4"/>
            <p:cNvSpPr txBox="1">
              <a:spLocks noChangeArrowheads="1"/>
            </p:cNvSpPr>
            <p:nvPr/>
          </p:nvSpPr>
          <p:spPr bwMode="auto">
            <a:xfrm>
              <a:off x="105664757" y="106992789"/>
              <a:ext cx="1835498" cy="42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2400" b="1" dirty="0" smtClean="0">
                  <a:solidFill>
                    <a:srgbClr val="F3F3F3"/>
                  </a:solidFill>
                  <a:latin typeface="Calibri" pitchFamily="34" charset="0"/>
                  <a:cs typeface="Arial" pitchFamily="34" charset="0"/>
                </a:rPr>
                <a:t>CPI Straßenkinderheim – „</a:t>
              </a:r>
              <a:r>
                <a:rPr lang="de-DE" altLang="de-DE" sz="2400" b="1" dirty="0" err="1" smtClean="0">
                  <a:solidFill>
                    <a:srgbClr val="F3F3F3"/>
                  </a:solidFill>
                  <a:latin typeface="Calibri" pitchFamily="34" charset="0"/>
                  <a:cs typeface="Arial" pitchFamily="34" charset="0"/>
                </a:rPr>
                <a:t>Kuya</a:t>
              </a:r>
              <a:r>
                <a:rPr lang="de-DE" altLang="de-DE" sz="2400" b="1" dirty="0" smtClean="0">
                  <a:solidFill>
                    <a:srgbClr val="F3F3F3"/>
                  </a:solidFill>
                  <a:latin typeface="Calibri" pitchFamily="34" charset="0"/>
                  <a:cs typeface="Arial" pitchFamily="34" charset="0"/>
                </a:rPr>
                <a:t> Center“</a:t>
              </a:r>
              <a:endParaRPr kumimoji="0" lang="de-DE" altLang="de-DE" sz="20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387" y="1226457"/>
            <a:ext cx="3817549" cy="357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915576"/>
            <a:ext cx="3323209" cy="442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9547" y="4293096"/>
            <a:ext cx="328450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820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891</Words>
  <Application>Microsoft Office PowerPoint</Application>
  <PresentationFormat>Bildschirmpräsentation (4:3)</PresentationFormat>
  <Paragraphs>83</Paragraphs>
  <Slides>15</Slides>
  <Notes>14</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15</vt:i4>
      </vt:variant>
    </vt:vector>
  </HeadingPairs>
  <TitlesOfParts>
    <vt:vector size="17" baseType="lpstr">
      <vt:lpstr>Larissa</vt:lpstr>
      <vt:lpstr>Visio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dc:creator>
  <cp:lastModifiedBy>HIRN</cp:lastModifiedBy>
  <cp:revision>84</cp:revision>
  <dcterms:created xsi:type="dcterms:W3CDTF">2014-03-04T16:57:45Z</dcterms:created>
  <dcterms:modified xsi:type="dcterms:W3CDTF">2020-12-23T19:29:28Z</dcterms:modified>
</cp:coreProperties>
</file>